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Roboto Mono"/>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RobotoMono-regular.fntdata"/><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RobotoMono-italic.fntdata"/><Relationship Id="rId21" Type="http://schemas.openxmlformats.org/officeDocument/2006/relationships/slide" Target="slides/slide16.xml"/><Relationship Id="rId43" Type="http://schemas.openxmlformats.org/officeDocument/2006/relationships/font" Target="fonts/RobotoMono-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RobotoMon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1280e0e98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1280e0e98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0ad9c76cd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0ad9c76cd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arenR"/>
            </a:pPr>
            <a:r>
              <a:rPr lang="sv"/>
              <a:t>Visa var vi är och vart vi är på väg. Extremväder &amp; förstörda skördar</a:t>
            </a:r>
            <a:endParaRPr/>
          </a:p>
          <a:p>
            <a:pPr indent="-298450" lvl="0" marL="457200" rtl="0" algn="l">
              <a:spcBef>
                <a:spcPts val="0"/>
              </a:spcBef>
              <a:spcAft>
                <a:spcPts val="0"/>
              </a:spcAft>
              <a:buSzPts val="1100"/>
              <a:buAutoNum type="arabicParenR"/>
            </a:pPr>
            <a:r>
              <a:rPr lang="sv"/>
              <a:t>Fokus på resurseffektivitet - CO2e-budgeten är i det närmsta spenderad. LCA. Jämför transportsystem. Debunka CO2-inhämtning.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1280e0e98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1280e0e98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1280e0e983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1280e0e983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0ad9c76cd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0ad9c76cd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0ad9c76cd1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0ad9c76cd1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1280e0e98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1280e0e98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sv"/>
              <a:t>Säkra infrastruktur</a:t>
            </a:r>
            <a:br>
              <a:rPr lang="sv"/>
            </a:br>
            <a:r>
              <a:rPr lang="sv"/>
              <a:t>Säkra samhällsfunktioner utan fossil förbränning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1280e0e98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1280e0e98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1280e0e98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1280e0e98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1280e0e98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1280e0e98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0ad9c76cd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0ad9c76cd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1280e0e98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1280e0e98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1280e0e983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1280e0e983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1368bdc69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1368bdc6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1368bdc69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31368bdc69a_0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1368bdc69a_0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1368bdc69a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1368bdc69a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31368bdc69a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1368bdc69a_0_9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1368bdc69a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1368bdc69a_0_1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1368bdc69a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31368bdc69a_0_1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31368bdc69a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1368bdc69a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1368bdc69a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0ad9c76cd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0ad9c76cd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1368bdc69a_0_1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1368bdc69a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1368bdc69a_0_1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31368bdc69a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1368bdc69a_0_1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1368bdc69a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13aaec1e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13aaec1e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13aaec1e6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13aaec1e6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13aaec1e6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13aaec1e6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13aaec1e6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13aaec1e6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1280e0e9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1280e0e9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1280e0e98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1280e0e98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ad9c76cd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ad9c76cd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ad9c76cd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0ad9c76cd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1280e0e983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1280e0e983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1280e0e98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1280e0e98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53" name="Google Shape;53;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4" name="Google Shape;54;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55" name="Google Shape;55;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8" name="Google Shape;58;p14"/>
          <p:cNvSpPr/>
          <p:nvPr>
            <p:ph idx="2" type="pic"/>
          </p:nvPr>
        </p:nvSpPr>
        <p:spPr>
          <a:xfrm>
            <a:off x="3887391" y="740569"/>
            <a:ext cx="4629300" cy="3655200"/>
          </a:xfrm>
          <a:prstGeom prst="rect">
            <a:avLst/>
          </a:prstGeom>
          <a:noFill/>
          <a:ln>
            <a:noFill/>
          </a:ln>
        </p:spPr>
      </p:sp>
      <p:sp>
        <p:nvSpPr>
          <p:cNvPr id="59" name="Google Shape;59;p1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1200"/>
              </a:spcBef>
              <a:spcAft>
                <a:spcPts val="0"/>
              </a:spcAft>
              <a:buClr>
                <a:schemeClr val="dk1"/>
              </a:buClr>
              <a:buSzPts val="1100"/>
              <a:buNone/>
              <a:defRPr sz="1100"/>
            </a:lvl2pPr>
            <a:lvl3pPr indent="-228600" lvl="2" marL="1371600" algn="l">
              <a:lnSpc>
                <a:spcPct val="90000"/>
              </a:lnSpc>
              <a:spcBef>
                <a:spcPts val="1200"/>
              </a:spcBef>
              <a:spcAft>
                <a:spcPts val="0"/>
              </a:spcAft>
              <a:buClr>
                <a:schemeClr val="dk1"/>
              </a:buClr>
              <a:buSzPts val="900"/>
              <a:buNone/>
              <a:defRPr sz="900"/>
            </a:lvl3pPr>
            <a:lvl4pPr indent="-228600" lvl="3" marL="1828800" algn="l">
              <a:lnSpc>
                <a:spcPct val="90000"/>
              </a:lnSpc>
              <a:spcBef>
                <a:spcPts val="1200"/>
              </a:spcBef>
              <a:spcAft>
                <a:spcPts val="0"/>
              </a:spcAft>
              <a:buClr>
                <a:schemeClr val="dk1"/>
              </a:buClr>
              <a:buSzPts val="800"/>
              <a:buNone/>
              <a:defRPr sz="800"/>
            </a:lvl4pPr>
            <a:lvl5pPr indent="-228600" lvl="4" marL="2286000" algn="l">
              <a:lnSpc>
                <a:spcPct val="90000"/>
              </a:lnSpc>
              <a:spcBef>
                <a:spcPts val="1200"/>
              </a:spcBef>
              <a:spcAft>
                <a:spcPts val="0"/>
              </a:spcAft>
              <a:buClr>
                <a:schemeClr val="dk1"/>
              </a:buClr>
              <a:buSzPts val="800"/>
              <a:buNone/>
              <a:defRPr sz="800"/>
            </a:lvl5pPr>
            <a:lvl6pPr indent="-228600" lvl="5" marL="2743200" algn="l">
              <a:lnSpc>
                <a:spcPct val="90000"/>
              </a:lnSpc>
              <a:spcBef>
                <a:spcPts val="1200"/>
              </a:spcBef>
              <a:spcAft>
                <a:spcPts val="0"/>
              </a:spcAft>
              <a:buClr>
                <a:schemeClr val="dk1"/>
              </a:buClr>
              <a:buSzPts val="800"/>
              <a:buNone/>
              <a:defRPr sz="800"/>
            </a:lvl6pPr>
            <a:lvl7pPr indent="-228600" lvl="6" marL="3200400" algn="l">
              <a:lnSpc>
                <a:spcPct val="90000"/>
              </a:lnSpc>
              <a:spcBef>
                <a:spcPts val="1200"/>
              </a:spcBef>
              <a:spcAft>
                <a:spcPts val="0"/>
              </a:spcAft>
              <a:buClr>
                <a:schemeClr val="dk1"/>
              </a:buClr>
              <a:buSzPts val="800"/>
              <a:buNone/>
              <a:defRPr sz="800"/>
            </a:lvl7pPr>
            <a:lvl8pPr indent="-228600" lvl="7" marL="3657600" algn="l">
              <a:lnSpc>
                <a:spcPct val="90000"/>
              </a:lnSpc>
              <a:spcBef>
                <a:spcPts val="1200"/>
              </a:spcBef>
              <a:spcAft>
                <a:spcPts val="0"/>
              </a:spcAft>
              <a:buClr>
                <a:schemeClr val="dk1"/>
              </a:buClr>
              <a:buSzPts val="800"/>
              <a:buNone/>
              <a:defRPr sz="800"/>
            </a:lvl8pPr>
            <a:lvl9pPr indent="-228600" lvl="8" marL="4114800" algn="l">
              <a:lnSpc>
                <a:spcPct val="90000"/>
              </a:lnSpc>
              <a:spcBef>
                <a:spcPts val="1200"/>
              </a:spcBef>
              <a:spcAft>
                <a:spcPts val="1200"/>
              </a:spcAft>
              <a:buClr>
                <a:schemeClr val="dk1"/>
              </a:buClr>
              <a:buSzPts val="800"/>
              <a:buNone/>
              <a:defRPr sz="800"/>
            </a:lvl9pPr>
          </a:lstStyle>
          <a:p/>
        </p:txBody>
      </p:sp>
      <p:sp>
        <p:nvSpPr>
          <p:cNvPr id="60" name="Google Shape;60;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61" name="Google Shape;61;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p:txBody>
      </p:sp>
      <p:sp>
        <p:nvSpPr>
          <p:cNvPr id="62" name="Google Shape;62;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hyperlink" Target="https://hungermap.wfp.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hyperlink" Target="https://www.iea.org/world/energy-mix"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1.jpg"/><Relationship Id="rId4" Type="http://schemas.openxmlformats.org/officeDocument/2006/relationships/image" Target="../media/image24.jpg"/><Relationship Id="rId5"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hyperlink" Target="https://www.climatevisualizer.com/vastra-gotalands-lan/overview"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hyperlink" Target="https://www.vgregion.se/regional-utveckling/omraden/miljo-och-klimat/klimat/forskarra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ipcc.ch/" TargetMode="External"/><Relationship Id="rId4" Type="http://schemas.openxmlformats.org/officeDocument/2006/relationships/hyperlink" Target="https://hungermap.wfp.org/" TargetMode="External"/><Relationship Id="rId5" Type="http://schemas.openxmlformats.org/officeDocument/2006/relationships/hyperlink" Target="https://www.copernicus.eu/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hyperlink" Target="https://www.aftonbladet.se/nyheter/a/76gkBW/avradan-fran-bad-efter-ovadret-hans-kan-finnas-bajsbakterier-i-vattne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ingenjorsarbeteforklimatet.se" TargetMode="Externa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hyperlink" Target="https://ingenjorsarbeteforklimatet.se/posts/access-sweden-2023-04-05/" TargetMode="External"/><Relationship Id="rId4" Type="http://schemas.openxmlformats.org/officeDocument/2006/relationships/hyperlink" Target="https://ingenjorsarbeteforklimatet.se/posts/ifk-smhi-2023-03-29/" TargetMode="External"/><Relationship Id="rId5" Type="http://schemas.openxmlformats.org/officeDocument/2006/relationships/hyperlink" Target="https://ingenjorsarbeteforklimatet.se/posts/access-sweden-2023-04-05/" TargetMode="External"/><Relationship Id="rId6" Type="http://schemas.openxmlformats.org/officeDocument/2006/relationships/hyperlink" Target="https://github.com/Ingenjorsarbete-For-Klimatet/Renova_kompostering/tree/main" TargetMode="External"/><Relationship Id="rId7" Type="http://schemas.openxmlformats.org/officeDocument/2006/relationships/hyperlink" Target="https://ingenjorsarbeteforklimatet.se/posts/studiecirkel-omvarldskunskap-2024-01-23/" TargetMode="External"/><Relationship Id="rId8" Type="http://schemas.openxmlformats.org/officeDocument/2006/relationships/hyperlink" Target="https://ingenjorsarbeteforklimatet.se/posts/gro-gamlestaden-sammanfattning-2024-03-1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s://ingenjorsarbeteforklimatet.se/posts/ifk-smhi-2023-03-29/" TargetMode="External"/><Relationship Id="rId4" Type="http://schemas.openxmlformats.org/officeDocument/2006/relationships/hyperlink" Target="https://github.com/Ingenjorsarbete-For-Klimatet/ifk-smhi" TargetMode="External"/><Relationship Id="rId5"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hyperlink" Target="https://ingenjorsarbeteforklimatet.se/posts/access-sweden-2023-04-05/" TargetMode="External"/><Relationship Id="rId4" Type="http://schemas.openxmlformats.org/officeDocument/2006/relationships/hyperlink" Target="https://impactinnovation.se/projekt/shiftsweden/" TargetMode="External"/><Relationship Id="rId5"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hyperlink" Target="https://github.com/Ingenjorsarbete-For-Klimatet/Renova_kompostering/tree/main" TargetMode="Externa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hyperlink" Target="https://ingenjorsarbeteforklimatet.se/posts/studiecirkel-omvarldskunskap-2024-01-23/" TargetMode="External"/><Relationship Id="rId4" Type="http://schemas.openxmlformats.org/officeDocument/2006/relationships/hyperlink" Target="https://www.omvarldskunskap.se/" TargetMode="External"/><Relationship Id="rId5"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hyperlink" Target="https://ingenjorsarbeteforklimatet.se/posts/gro-gamlestaden-sammanfattning-2024-03-11/" TargetMode="External"/><Relationship Id="rId4" Type="http://schemas.openxmlformats.org/officeDocument/2006/relationships/hyperlink" Target="https://www.grogamlestaden.se/" TargetMode="External"/><Relationship Id="rId5"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hyperlink" Target="https://klimatriksdagen.se/" TargetMode="Externa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hyperlink" Target="https://www.svt.se/nyheter/lokalt/vast/e45-avstangd-utanfor-lilla-edet-efter-jordskr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hyperlink" Target="https://ingenjorerformiljon.se/" TargetMode="Externa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hyperlink" Target="https://ingenjorsarbeteforklimatet.se/posts/intervju-anders-nord/"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0.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hyperlink" Target="https://www.weforum.org/publications/global-risks-report-2024/"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sv"/>
              <a:t>Klimat och teknik	</a:t>
            </a:r>
            <a:endParaRPr/>
          </a:p>
        </p:txBody>
      </p:sp>
      <p:sp>
        <p:nvSpPr>
          <p:cNvPr id="68" name="Google Shape;68;p1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sv"/>
              <a:t>Anders Nord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4"/>
          <p:cNvPicPr preferRelativeResize="0"/>
          <p:nvPr/>
        </p:nvPicPr>
        <p:blipFill>
          <a:blip r:embed="rId3">
            <a:alphaModFix/>
          </a:blip>
          <a:stretch>
            <a:fillRect/>
          </a:stretch>
        </p:blipFill>
        <p:spPr>
          <a:xfrm>
            <a:off x="2145913" y="152400"/>
            <a:ext cx="4852178"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3" name="Shape 123"/>
        <p:cNvGrpSpPr/>
        <p:nvPr/>
      </p:nvGrpSpPr>
      <p:grpSpPr>
        <a:xfrm>
          <a:off x="0" y="0"/>
          <a:ext cx="0" cy="0"/>
          <a:chOff x="0" y="0"/>
          <a:chExt cx="0" cy="0"/>
        </a:xfrm>
      </p:grpSpPr>
      <p:pic>
        <p:nvPicPr>
          <p:cNvPr id="124" name="Google Shape;124;p25"/>
          <p:cNvPicPr preferRelativeResize="0"/>
          <p:nvPr/>
        </p:nvPicPr>
        <p:blipFill>
          <a:blip r:embed="rId3">
            <a:alphaModFix/>
          </a:blip>
          <a:stretch>
            <a:fillRect/>
          </a:stretch>
        </p:blipFill>
        <p:spPr>
          <a:xfrm>
            <a:off x="0" y="256675"/>
            <a:ext cx="9144000" cy="4325339"/>
          </a:xfrm>
          <a:prstGeom prst="rect">
            <a:avLst/>
          </a:prstGeom>
          <a:noFill/>
          <a:ln>
            <a:noFill/>
          </a:ln>
        </p:spPr>
      </p:pic>
      <p:sp>
        <p:nvSpPr>
          <p:cNvPr id="125" name="Google Shape;125;p25"/>
          <p:cNvSpPr txBox="1"/>
          <p:nvPr/>
        </p:nvSpPr>
        <p:spPr>
          <a:xfrm>
            <a:off x="3072000" y="46574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u="sng">
                <a:solidFill>
                  <a:schemeClr val="hlink"/>
                </a:solidFill>
                <a:hlinkClick r:id="rId4"/>
              </a:rPr>
              <a:t>https://hungermap.wfp.org/</a:t>
            </a:r>
            <a:r>
              <a:rPr lang="sv"/>
              <a:t> </a:t>
            </a:r>
            <a:endParaRPr/>
          </a:p>
        </p:txBody>
      </p:sp>
      <p:sp>
        <p:nvSpPr>
          <p:cNvPr id="126" name="Google Shape;126;p25"/>
          <p:cNvSpPr txBox="1"/>
          <p:nvPr/>
        </p:nvSpPr>
        <p:spPr>
          <a:xfrm>
            <a:off x="248700" y="836525"/>
            <a:ext cx="3000000" cy="1662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sv" sz="1200">
                <a:solidFill>
                  <a:schemeClr val="lt1"/>
                </a:solidFill>
              </a:rPr>
              <a:t>The reverse in progress and the persistently high levels of hunger, food insecurity and malnutrition in recent years have put the world off track to meet Sustainable Development Goal (SDG) Targets 2.1 and 2.2 – to end hunger,food insecurity and all forms of malnutrition by 2030</a:t>
            </a:r>
            <a:endParaRPr sz="12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26"/>
          <p:cNvPicPr preferRelativeResize="0"/>
          <p:nvPr/>
        </p:nvPicPr>
        <p:blipFill>
          <a:blip r:embed="rId3">
            <a:alphaModFix/>
          </a:blip>
          <a:stretch>
            <a:fillRect/>
          </a:stretch>
        </p:blipFill>
        <p:spPr>
          <a:xfrm>
            <a:off x="0" y="186400"/>
            <a:ext cx="9144002" cy="4253026"/>
          </a:xfrm>
          <a:prstGeom prst="rect">
            <a:avLst/>
          </a:prstGeom>
          <a:noFill/>
          <a:ln>
            <a:noFill/>
          </a:ln>
        </p:spPr>
      </p:pic>
      <p:sp>
        <p:nvSpPr>
          <p:cNvPr id="132" name="Google Shape;132;p26"/>
          <p:cNvSpPr txBox="1"/>
          <p:nvPr/>
        </p:nvSpPr>
        <p:spPr>
          <a:xfrm>
            <a:off x="2973150" y="4439425"/>
            <a:ext cx="3197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u="sng">
                <a:solidFill>
                  <a:schemeClr val="hlink"/>
                </a:solidFill>
                <a:hlinkClick r:id="rId4"/>
              </a:rPr>
              <a:t>https://www.iea.org/world/energy-mix</a:t>
            </a:r>
            <a:r>
              <a:rPr lang="sv"/>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6" name="Shape 136"/>
        <p:cNvGrpSpPr/>
        <p:nvPr/>
      </p:nvGrpSpPr>
      <p:grpSpPr>
        <a:xfrm>
          <a:off x="0" y="0"/>
          <a:ext cx="0" cy="0"/>
          <a:chOff x="0" y="0"/>
          <a:chExt cx="0" cy="0"/>
        </a:xfrm>
      </p:grpSpPr>
      <p:pic>
        <p:nvPicPr>
          <p:cNvPr id="137" name="Google Shape;137;p27"/>
          <p:cNvPicPr preferRelativeResize="0"/>
          <p:nvPr/>
        </p:nvPicPr>
        <p:blipFill>
          <a:blip r:embed="rId3">
            <a:alphaModFix/>
          </a:blip>
          <a:stretch>
            <a:fillRect/>
          </a:stretch>
        </p:blipFill>
        <p:spPr>
          <a:xfrm>
            <a:off x="185650" y="1004500"/>
            <a:ext cx="2910424" cy="4043301"/>
          </a:xfrm>
          <a:prstGeom prst="rect">
            <a:avLst/>
          </a:prstGeom>
          <a:noFill/>
          <a:ln>
            <a:noFill/>
          </a:ln>
        </p:spPr>
      </p:pic>
      <p:pic>
        <p:nvPicPr>
          <p:cNvPr id="138" name="Google Shape;138;p27"/>
          <p:cNvPicPr preferRelativeResize="0"/>
          <p:nvPr/>
        </p:nvPicPr>
        <p:blipFill>
          <a:blip r:embed="rId4">
            <a:alphaModFix/>
          </a:blip>
          <a:stretch>
            <a:fillRect/>
          </a:stretch>
        </p:blipFill>
        <p:spPr>
          <a:xfrm>
            <a:off x="5967225" y="1100200"/>
            <a:ext cx="3063713" cy="4043298"/>
          </a:xfrm>
          <a:prstGeom prst="rect">
            <a:avLst/>
          </a:prstGeom>
          <a:noFill/>
          <a:ln>
            <a:noFill/>
          </a:ln>
        </p:spPr>
      </p:pic>
      <p:pic>
        <p:nvPicPr>
          <p:cNvPr id="139" name="Google Shape;139;p27"/>
          <p:cNvPicPr preferRelativeResize="0"/>
          <p:nvPr/>
        </p:nvPicPr>
        <p:blipFill>
          <a:blip r:embed="rId5">
            <a:alphaModFix/>
          </a:blip>
          <a:stretch>
            <a:fillRect/>
          </a:stretch>
        </p:blipFill>
        <p:spPr>
          <a:xfrm>
            <a:off x="3368775" y="189150"/>
            <a:ext cx="2438788" cy="23825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8"/>
          <p:cNvPicPr preferRelativeResize="0"/>
          <p:nvPr/>
        </p:nvPicPr>
        <p:blipFill>
          <a:blip r:embed="rId3">
            <a:alphaModFix/>
          </a:blip>
          <a:stretch>
            <a:fillRect/>
          </a:stretch>
        </p:blipFill>
        <p:spPr>
          <a:xfrm>
            <a:off x="152400" y="389800"/>
            <a:ext cx="8839200" cy="4103215"/>
          </a:xfrm>
          <a:prstGeom prst="rect">
            <a:avLst/>
          </a:prstGeom>
          <a:noFill/>
          <a:ln>
            <a:noFill/>
          </a:ln>
        </p:spPr>
      </p:pic>
      <p:sp>
        <p:nvSpPr>
          <p:cNvPr id="145" name="Google Shape;145;p28"/>
          <p:cNvSpPr txBox="1"/>
          <p:nvPr/>
        </p:nvSpPr>
        <p:spPr>
          <a:xfrm>
            <a:off x="1644750" y="4544350"/>
            <a:ext cx="5854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u="sng">
                <a:solidFill>
                  <a:schemeClr val="hlink"/>
                </a:solidFill>
                <a:hlinkClick r:id="rId4"/>
              </a:rPr>
              <a:t>https://www.climatevisualizer.com/vastra-gotalands-lan/overview</a:t>
            </a:r>
            <a:r>
              <a:rPr lang="sv"/>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9"/>
          <p:cNvPicPr preferRelativeResize="0"/>
          <p:nvPr/>
        </p:nvPicPr>
        <p:blipFill>
          <a:blip r:embed="rId3">
            <a:alphaModFix/>
          </a:blip>
          <a:stretch>
            <a:fillRect/>
          </a:stretch>
        </p:blipFill>
        <p:spPr>
          <a:xfrm>
            <a:off x="3857254" y="588750"/>
            <a:ext cx="5173725" cy="3045824"/>
          </a:xfrm>
          <a:prstGeom prst="rect">
            <a:avLst/>
          </a:prstGeom>
          <a:noFill/>
          <a:ln>
            <a:noFill/>
          </a:ln>
        </p:spPr>
      </p:pic>
      <p:pic>
        <p:nvPicPr>
          <p:cNvPr id="151" name="Google Shape;151;p29"/>
          <p:cNvPicPr preferRelativeResize="0"/>
          <p:nvPr/>
        </p:nvPicPr>
        <p:blipFill>
          <a:blip r:embed="rId4">
            <a:alphaModFix/>
          </a:blip>
          <a:stretch>
            <a:fillRect/>
          </a:stretch>
        </p:blipFill>
        <p:spPr>
          <a:xfrm>
            <a:off x="129800" y="652013"/>
            <a:ext cx="3665479" cy="2919292"/>
          </a:xfrm>
          <a:prstGeom prst="rect">
            <a:avLst/>
          </a:prstGeom>
          <a:noFill/>
          <a:ln>
            <a:noFill/>
          </a:ln>
        </p:spPr>
      </p:pic>
      <p:sp>
        <p:nvSpPr>
          <p:cNvPr id="152" name="Google Shape;152;p29"/>
          <p:cNvSpPr txBox="1"/>
          <p:nvPr/>
        </p:nvSpPr>
        <p:spPr>
          <a:xfrm>
            <a:off x="0" y="3690463"/>
            <a:ext cx="3665400" cy="8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a:solidFill>
                  <a:schemeClr val="dk2"/>
                </a:solidFill>
              </a:rPr>
              <a:t>Fördelning av utsläpp från transporter i Västra götaland. Från forskningsrådets rapport 2022</a:t>
            </a:r>
            <a:endParaRPr>
              <a:solidFill>
                <a:schemeClr val="dk2"/>
              </a:solidFill>
            </a:endParaRPr>
          </a:p>
        </p:txBody>
      </p:sp>
      <p:sp>
        <p:nvSpPr>
          <p:cNvPr id="153" name="Google Shape;153;p29"/>
          <p:cNvSpPr txBox="1"/>
          <p:nvPr/>
        </p:nvSpPr>
        <p:spPr>
          <a:xfrm>
            <a:off x="4469375" y="3646050"/>
            <a:ext cx="3665400" cy="84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a:solidFill>
                  <a:schemeClr val="dk2"/>
                </a:solidFill>
              </a:rPr>
              <a:t>Fördelning av utsläpp från industrier i Västra götaland. Från forskningsrådets rapport 2023</a:t>
            </a:r>
            <a:endParaRPr>
              <a:solidFill>
                <a:schemeClr val="dk2"/>
              </a:solidFill>
            </a:endParaRPr>
          </a:p>
        </p:txBody>
      </p:sp>
      <p:sp>
        <p:nvSpPr>
          <p:cNvPr id="154" name="Google Shape;154;p29"/>
          <p:cNvSpPr txBox="1"/>
          <p:nvPr/>
        </p:nvSpPr>
        <p:spPr>
          <a:xfrm>
            <a:off x="504600" y="4657425"/>
            <a:ext cx="8134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u="sng">
                <a:solidFill>
                  <a:schemeClr val="hlink"/>
                </a:solidFill>
                <a:hlinkClick r:id="rId5"/>
              </a:rPr>
              <a:t>https://www.vgregion.se/regional-utveckling/omraden/miljo-och-klimat/klimat/forskarrad/</a:t>
            </a:r>
            <a:r>
              <a:rPr lang="sv"/>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Två sorters utmaningar</a:t>
            </a:r>
            <a:endParaRPr/>
          </a:p>
        </p:txBody>
      </p:sp>
      <p:sp>
        <p:nvSpPr>
          <p:cNvPr id="160" name="Google Shape;160;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sv"/>
              <a:t>Anpassa samhället efter nya förhållanden</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sv"/>
              <a:t>Minimera den fortsatta påverkan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Exempel: Mindre resurser med bibehållen livskvalité</a:t>
            </a:r>
            <a:endParaRPr/>
          </a:p>
        </p:txBody>
      </p:sp>
      <p:sp>
        <p:nvSpPr>
          <p:cNvPr id="166" name="Google Shape;166;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sv"/>
              <a:t>Livscykelanalys</a:t>
            </a:r>
            <a:endParaRPr/>
          </a:p>
        </p:txBody>
      </p:sp>
      <p:pic>
        <p:nvPicPr>
          <p:cNvPr id="167" name="Google Shape;167;p31"/>
          <p:cNvPicPr preferRelativeResize="0"/>
          <p:nvPr/>
        </p:nvPicPr>
        <p:blipFill>
          <a:blip r:embed="rId3">
            <a:alphaModFix/>
          </a:blip>
          <a:stretch>
            <a:fillRect/>
          </a:stretch>
        </p:blipFill>
        <p:spPr>
          <a:xfrm>
            <a:off x="2232768" y="1152475"/>
            <a:ext cx="4678456" cy="35717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1" name="Shape 171"/>
        <p:cNvGrpSpPr/>
        <p:nvPr/>
      </p:nvGrpSpPr>
      <p:grpSpPr>
        <a:xfrm>
          <a:off x="0" y="0"/>
          <a:ext cx="0" cy="0"/>
          <a:chOff x="0" y="0"/>
          <a:chExt cx="0" cy="0"/>
        </a:xfrm>
      </p:grpSpPr>
      <p:sp>
        <p:nvSpPr>
          <p:cNvPr id="172" name="Google Shape;17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Exempel: Hur mycket hjälper det att byta? Less is more!</a:t>
            </a:r>
            <a:endParaRPr/>
          </a:p>
        </p:txBody>
      </p:sp>
      <p:pic>
        <p:nvPicPr>
          <p:cNvPr id="173" name="Google Shape;173;p32"/>
          <p:cNvPicPr preferRelativeResize="0"/>
          <p:nvPr/>
        </p:nvPicPr>
        <p:blipFill>
          <a:blip r:embed="rId3">
            <a:alphaModFix/>
          </a:blip>
          <a:stretch>
            <a:fillRect/>
          </a:stretch>
        </p:blipFill>
        <p:spPr>
          <a:xfrm>
            <a:off x="2084688" y="1152475"/>
            <a:ext cx="4974613" cy="3828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7" name="Shape 177"/>
        <p:cNvGrpSpPr/>
        <p:nvPr/>
      </p:nvGrpSpPr>
      <p:grpSpPr>
        <a:xfrm>
          <a:off x="0" y="0"/>
          <a:ext cx="0" cy="0"/>
          <a:chOff x="0" y="0"/>
          <a:chExt cx="0" cy="0"/>
        </a:xfrm>
      </p:grpSpPr>
      <p:sp>
        <p:nvSpPr>
          <p:cNvPr id="178" name="Google Shape;178;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Läs</a:t>
            </a:r>
            <a:endParaRPr/>
          </a:p>
        </p:txBody>
      </p:sp>
      <p:sp>
        <p:nvSpPr>
          <p:cNvPr id="179" name="Google Shape;179;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sv" u="sng">
                <a:solidFill>
                  <a:schemeClr val="hlink"/>
                </a:solidFill>
                <a:hlinkClick r:id="rId3"/>
              </a:rPr>
              <a:t>https://www.ipcc.ch/</a:t>
            </a:r>
            <a:endParaRPr/>
          </a:p>
          <a:p>
            <a:pPr indent="0" lvl="0" marL="0" rtl="0" algn="l">
              <a:spcBef>
                <a:spcPts val="1200"/>
              </a:spcBef>
              <a:spcAft>
                <a:spcPts val="0"/>
              </a:spcAft>
              <a:buNone/>
            </a:pPr>
            <a:r>
              <a:rPr lang="sv" u="sng">
                <a:solidFill>
                  <a:schemeClr val="hlink"/>
                </a:solidFill>
                <a:hlinkClick r:id="rId4"/>
              </a:rPr>
              <a:t>https://hungermap.wfp.org/</a:t>
            </a:r>
            <a:r>
              <a:rPr lang="sv"/>
              <a:t> </a:t>
            </a:r>
            <a:endParaRPr/>
          </a:p>
          <a:p>
            <a:pPr indent="0" lvl="0" marL="0" rtl="0" algn="l">
              <a:spcBef>
                <a:spcPts val="1200"/>
              </a:spcBef>
              <a:spcAft>
                <a:spcPts val="0"/>
              </a:spcAft>
              <a:buNone/>
            </a:pPr>
            <a:r>
              <a:rPr lang="sv" u="sng">
                <a:solidFill>
                  <a:schemeClr val="hlink"/>
                </a:solidFill>
                <a:hlinkClick r:id="rId5"/>
              </a:rPr>
              <a:t>https://www.copernicus.eu/en</a:t>
            </a:r>
            <a:r>
              <a:rPr lang="sv"/>
              <a:t>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1454938" y="0"/>
            <a:ext cx="6234130" cy="4838699"/>
          </a:xfrm>
          <a:prstGeom prst="rect">
            <a:avLst/>
          </a:prstGeom>
          <a:noFill/>
          <a:ln>
            <a:noFill/>
          </a:ln>
        </p:spPr>
      </p:pic>
      <p:sp>
        <p:nvSpPr>
          <p:cNvPr id="74" name="Google Shape;74;p16"/>
          <p:cNvSpPr txBox="1"/>
          <p:nvPr/>
        </p:nvSpPr>
        <p:spPr>
          <a:xfrm>
            <a:off x="-28937" y="4758600"/>
            <a:ext cx="92019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1300" u="sng">
                <a:solidFill>
                  <a:schemeClr val="hlink"/>
                </a:solidFill>
                <a:hlinkClick r:id="rId4"/>
              </a:rPr>
              <a:t>https://www.aftonbladet.se/nyheter/a/76gkBW/avradan-fran-bad-efter-ovadret-hans-kan-finnas-bajsbakterier-i-vattnet</a:t>
            </a:r>
            <a:r>
              <a:rPr lang="sv" sz="1300"/>
              <a:t> </a:t>
            </a:r>
            <a:endParaRPr sz="1300"/>
          </a:p>
        </p:txBody>
      </p:sp>
      <p:sp>
        <p:nvSpPr>
          <p:cNvPr id="75" name="Google Shape;75;p16"/>
          <p:cNvSpPr txBox="1"/>
          <p:nvPr/>
        </p:nvSpPr>
        <p:spPr>
          <a:xfrm>
            <a:off x="100425" y="141700"/>
            <a:ext cx="9495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 sz="1800">
                <a:solidFill>
                  <a:schemeClr val="dk2"/>
                </a:solidFill>
              </a:rPr>
              <a:t>2023</a:t>
            </a:r>
            <a:endParaRPr b="1" sz="18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4"/>
          <p:cNvPicPr preferRelativeResize="0"/>
          <p:nvPr/>
        </p:nvPicPr>
        <p:blipFill>
          <a:blip r:embed="rId3">
            <a:alphaModFix/>
          </a:blip>
          <a:stretch>
            <a:fillRect/>
          </a:stretch>
        </p:blipFill>
        <p:spPr>
          <a:xfrm>
            <a:off x="934163" y="0"/>
            <a:ext cx="7275676" cy="51435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5"/>
          <p:cNvSpPr txBox="1"/>
          <p:nvPr>
            <p:ph idx="1" type="subTitle"/>
          </p:nvPr>
        </p:nvSpPr>
        <p:spPr>
          <a:xfrm>
            <a:off x="311700" y="35199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sv"/>
              <a:t>Ingenjörsarbete För Klimatet</a:t>
            </a:r>
            <a:endParaRPr/>
          </a:p>
          <a:p>
            <a:pPr indent="0" lvl="0" marL="0" rtl="0" algn="ctr">
              <a:spcBef>
                <a:spcPts val="0"/>
              </a:spcBef>
              <a:spcAft>
                <a:spcPts val="0"/>
              </a:spcAft>
              <a:buNone/>
            </a:pPr>
            <a:r>
              <a:rPr lang="sv" u="sng">
                <a:solidFill>
                  <a:schemeClr val="hlink"/>
                </a:solidFill>
                <a:hlinkClick r:id="rId3"/>
              </a:rPr>
              <a:t>https://ingenjorsarbeteforklimatet.se</a:t>
            </a:r>
            <a:r>
              <a:rPr lang="sv"/>
              <a:t> </a:t>
            </a:r>
            <a:endParaRPr/>
          </a:p>
        </p:txBody>
      </p:sp>
      <p:pic>
        <p:nvPicPr>
          <p:cNvPr descr="@Ingenjorsarbete-For-Klimatet" id="190" name="Google Shape;190;p35"/>
          <p:cNvPicPr preferRelativeResize="0"/>
          <p:nvPr/>
        </p:nvPicPr>
        <p:blipFill rotWithShape="1">
          <a:blip r:embed="rId4">
            <a:alphaModFix/>
          </a:blip>
          <a:srcRect b="0" l="0" r="0" t="0"/>
          <a:stretch/>
        </p:blipFill>
        <p:spPr>
          <a:xfrm>
            <a:off x="2667000" y="-19050"/>
            <a:ext cx="3810000" cy="3810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36"/>
          <p:cNvPicPr preferRelativeResize="0"/>
          <p:nvPr/>
        </p:nvPicPr>
        <p:blipFill>
          <a:blip r:embed="rId3">
            <a:alphaModFix/>
          </a:blip>
          <a:stretch>
            <a:fillRect/>
          </a:stretch>
        </p:blipFill>
        <p:spPr>
          <a:xfrm>
            <a:off x="3031631" y="174131"/>
            <a:ext cx="3080737" cy="3080737"/>
          </a:xfrm>
          <a:prstGeom prst="rect">
            <a:avLst/>
          </a:prstGeom>
          <a:noFill/>
          <a:ln>
            <a:noFill/>
          </a:ln>
        </p:spPr>
      </p:pic>
      <p:pic>
        <p:nvPicPr>
          <p:cNvPr descr="@Ingenjorsarbete-For-Klimatet" id="196" name="Google Shape;196;p36"/>
          <p:cNvPicPr preferRelativeResize="0"/>
          <p:nvPr/>
        </p:nvPicPr>
        <p:blipFill rotWithShape="1">
          <a:blip r:embed="rId4">
            <a:alphaModFix/>
          </a:blip>
          <a:srcRect b="0" l="0" r="0" t="0"/>
          <a:stretch/>
        </p:blipFill>
        <p:spPr>
          <a:xfrm>
            <a:off x="4016128" y="1158619"/>
            <a:ext cx="1111744" cy="1111744"/>
          </a:xfrm>
          <a:prstGeom prst="rect">
            <a:avLst/>
          </a:prstGeom>
          <a:noFill/>
          <a:ln>
            <a:noFill/>
          </a:ln>
        </p:spPr>
      </p:pic>
      <p:sp>
        <p:nvSpPr>
          <p:cNvPr id="197" name="Google Shape;197;p36"/>
          <p:cNvSpPr txBox="1"/>
          <p:nvPr/>
        </p:nvSpPr>
        <p:spPr>
          <a:xfrm>
            <a:off x="700997" y="3421875"/>
            <a:ext cx="7742100" cy="969600"/>
          </a:xfrm>
          <a:prstGeom prst="rect">
            <a:avLst/>
          </a:prstGeom>
          <a:noFill/>
          <a:ln>
            <a:noFill/>
          </a:ln>
        </p:spPr>
        <p:txBody>
          <a:bodyPr anchorCtr="0" anchor="t" bIns="68575" lIns="68575" spcFirstLastPara="1" rIns="68575" wrap="square" tIns="68575">
            <a:spAutoFit/>
          </a:bodyPr>
          <a:lstStyle/>
          <a:p>
            <a:pPr indent="0" lvl="0" marL="0" rtl="0" algn="just">
              <a:lnSpc>
                <a:spcPct val="90000"/>
              </a:lnSpc>
              <a:spcBef>
                <a:spcPts val="800"/>
              </a:spcBef>
              <a:spcAft>
                <a:spcPts val="0"/>
              </a:spcAft>
              <a:buNone/>
            </a:pPr>
            <a:r>
              <a:rPr lang="sv" sz="1500">
                <a:solidFill>
                  <a:schemeClr val="dk1"/>
                </a:solidFill>
              </a:rPr>
              <a:t>Ingenjörsarbete För Klimatet (IFK) är en förening som vill underlätta och stödja andra föreningar, företag, startups och andra delar av civilsamhället som verkar i linje med FNs globala klimatmål. Vi erbjuder därför kostnadsfri analys och rådgivning i tekniska frågor relaterade till dessa mål. </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sv"/>
              <a:t>Exempel på aktiviteter</a:t>
            </a:r>
            <a:endParaRPr/>
          </a:p>
        </p:txBody>
      </p:sp>
      <p:sp>
        <p:nvSpPr>
          <p:cNvPr id="203" name="Google Shape;203;p3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lnSpcReduction="20000"/>
          </a:bodyPr>
          <a:lstStyle/>
          <a:p>
            <a:pPr indent="-38100" lvl="0" marL="177800" rtl="0" algn="l">
              <a:lnSpc>
                <a:spcPct val="90000"/>
              </a:lnSpc>
              <a:spcBef>
                <a:spcPts val="0"/>
              </a:spcBef>
              <a:spcAft>
                <a:spcPts val="0"/>
              </a:spcAft>
              <a:buClr>
                <a:schemeClr val="dk1"/>
              </a:buClr>
              <a:buSzPts val="2100"/>
              <a:buNone/>
            </a:pPr>
            <a:r>
              <a:t/>
            </a:r>
            <a:endParaRPr u="sng">
              <a:solidFill>
                <a:schemeClr val="hlink"/>
              </a:solidFill>
              <a:hlinkClick r:id="rId3"/>
            </a:endParaRPr>
          </a:p>
          <a:p>
            <a:pPr indent="-171450" lvl="0" marL="177800" rtl="0" algn="l">
              <a:lnSpc>
                <a:spcPct val="90000"/>
              </a:lnSpc>
              <a:spcBef>
                <a:spcPts val="800"/>
              </a:spcBef>
              <a:spcAft>
                <a:spcPts val="0"/>
              </a:spcAft>
              <a:buClr>
                <a:schemeClr val="dk1"/>
              </a:buClr>
              <a:buSzPts val="2100"/>
              <a:buChar char="●"/>
            </a:pPr>
            <a:r>
              <a:rPr lang="sv" u="sng">
                <a:solidFill>
                  <a:schemeClr val="hlink"/>
                </a:solidFill>
                <a:hlinkClick r:id="rId4"/>
              </a:rPr>
              <a:t>Pythonklient för SMHIs API</a:t>
            </a:r>
            <a:endParaRPr/>
          </a:p>
          <a:p>
            <a:pPr indent="-171450" lvl="0" marL="177800" rtl="0" algn="l">
              <a:lnSpc>
                <a:spcPct val="90000"/>
              </a:lnSpc>
              <a:spcBef>
                <a:spcPts val="800"/>
              </a:spcBef>
              <a:spcAft>
                <a:spcPts val="0"/>
              </a:spcAft>
              <a:buClr>
                <a:schemeClr val="dk1"/>
              </a:buClr>
              <a:buSzPts val="2100"/>
              <a:buChar char="●"/>
            </a:pPr>
            <a:r>
              <a:rPr lang="sv" u="sng">
                <a:solidFill>
                  <a:schemeClr val="hlink"/>
                </a:solidFill>
                <a:hlinkClick r:id="rId5"/>
              </a:rPr>
              <a:t>Rådgivare, Access Sweden</a:t>
            </a:r>
            <a:endParaRPr/>
          </a:p>
          <a:p>
            <a:pPr indent="-171450" lvl="0" marL="177800" rtl="0" algn="l">
              <a:lnSpc>
                <a:spcPct val="90000"/>
              </a:lnSpc>
              <a:spcBef>
                <a:spcPts val="800"/>
              </a:spcBef>
              <a:spcAft>
                <a:spcPts val="0"/>
              </a:spcAft>
              <a:buClr>
                <a:schemeClr val="dk1"/>
              </a:buClr>
              <a:buSzPts val="2100"/>
              <a:buChar char="●"/>
            </a:pPr>
            <a:r>
              <a:rPr lang="sv" u="sng">
                <a:solidFill>
                  <a:schemeClr val="hlink"/>
                </a:solidFill>
                <a:hlinkClick r:id="rId6"/>
              </a:rPr>
              <a:t>Renova: Industrialiserad kompostering</a:t>
            </a:r>
            <a:endParaRPr/>
          </a:p>
          <a:p>
            <a:pPr indent="-127000" lvl="0" marL="177800" rtl="0" algn="l">
              <a:lnSpc>
                <a:spcPct val="90000"/>
              </a:lnSpc>
              <a:spcBef>
                <a:spcPts val="800"/>
              </a:spcBef>
              <a:spcAft>
                <a:spcPts val="0"/>
              </a:spcAft>
              <a:buSzPts val="1400"/>
              <a:buChar char="●"/>
            </a:pPr>
            <a:r>
              <a:rPr lang="sv" u="sng">
                <a:solidFill>
                  <a:schemeClr val="hlink"/>
                </a:solidFill>
                <a:hlinkClick r:id="rId7"/>
              </a:rPr>
              <a:t>Kurs: Omvärldsanalys</a:t>
            </a:r>
            <a:endParaRPr/>
          </a:p>
          <a:p>
            <a:pPr indent="-127000" lvl="0" marL="177800" rtl="0" algn="l">
              <a:lnSpc>
                <a:spcPct val="90000"/>
              </a:lnSpc>
              <a:spcBef>
                <a:spcPts val="800"/>
              </a:spcBef>
              <a:spcAft>
                <a:spcPts val="0"/>
              </a:spcAft>
              <a:buSzPts val="1400"/>
              <a:buChar char="●"/>
            </a:pPr>
            <a:r>
              <a:rPr lang="sv" u="sng">
                <a:solidFill>
                  <a:schemeClr val="hlink"/>
                </a:solidFill>
                <a:hlinkClick r:id="rId8"/>
              </a:rPr>
              <a:t>GRO Gamlestaden</a:t>
            </a:r>
            <a:endParaRPr/>
          </a:p>
          <a:p>
            <a:pPr indent="-127000" lvl="0" marL="177800" rtl="0" algn="l">
              <a:lnSpc>
                <a:spcPct val="90000"/>
              </a:lnSpc>
              <a:spcBef>
                <a:spcPts val="800"/>
              </a:spcBef>
              <a:spcAft>
                <a:spcPts val="0"/>
              </a:spcAft>
              <a:buSzPts val="1400"/>
              <a:buChar char="●"/>
            </a:pPr>
            <a:r>
              <a:rPr lang="sv"/>
              <a:t>Samverkan med Klimatriksdagen</a:t>
            </a:r>
            <a:endParaRPr/>
          </a:p>
          <a:p>
            <a:pPr indent="-127000" lvl="0" marL="177800" rtl="0" algn="l">
              <a:lnSpc>
                <a:spcPct val="90000"/>
              </a:lnSpc>
              <a:spcBef>
                <a:spcPts val="800"/>
              </a:spcBef>
              <a:spcAft>
                <a:spcPts val="0"/>
              </a:spcAft>
              <a:buSzPts val="1400"/>
              <a:buChar char="●"/>
            </a:pPr>
            <a:r>
              <a:rPr lang="sv"/>
              <a:t>Samverkan med Ingenjörer för Miljön</a:t>
            </a:r>
            <a:endParaRPr/>
          </a:p>
          <a:p>
            <a:pPr indent="-127000" lvl="0" marL="177800" rtl="0" algn="l">
              <a:lnSpc>
                <a:spcPct val="90000"/>
              </a:lnSpc>
              <a:spcBef>
                <a:spcPts val="800"/>
              </a:spcBef>
              <a:spcAft>
                <a:spcPts val="0"/>
              </a:spcAft>
              <a:buSzPts val="1400"/>
              <a:buChar char="●"/>
            </a:pPr>
            <a:r>
              <a:rPr lang="sv"/>
              <a:t>Övrigt: AWs, forskarmöten mm.</a:t>
            </a:r>
            <a:endParaRPr/>
          </a:p>
          <a:p>
            <a:pPr indent="-38100" lvl="0" marL="177800" rtl="0" algn="l">
              <a:lnSpc>
                <a:spcPct val="90000"/>
              </a:lnSpc>
              <a:spcBef>
                <a:spcPts val="800"/>
              </a:spcBef>
              <a:spcAft>
                <a:spcPts val="1200"/>
              </a:spcAft>
              <a:buClr>
                <a:schemeClr val="dk1"/>
              </a:buClr>
              <a:buSzPts val="2100"/>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8"/>
          <p:cNvSpPr txBox="1"/>
          <p:nvPr>
            <p:ph type="title"/>
          </p:nvPr>
        </p:nvSpPr>
        <p:spPr>
          <a:xfrm>
            <a:off x="629841" y="342900"/>
            <a:ext cx="2949000" cy="12003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sv" u="sng">
                <a:solidFill>
                  <a:schemeClr val="hlink"/>
                </a:solidFill>
                <a:hlinkClick r:id="rId3"/>
              </a:rPr>
              <a:t>Pythonklient för SMHIs API</a:t>
            </a:r>
            <a:endParaRPr/>
          </a:p>
        </p:txBody>
      </p:sp>
      <p:sp>
        <p:nvSpPr>
          <p:cNvPr id="209" name="Google Shape;209;p38"/>
          <p:cNvSpPr txBox="1"/>
          <p:nvPr>
            <p:ph idx="1" type="body"/>
          </p:nvPr>
        </p:nvSpPr>
        <p:spPr>
          <a:xfrm>
            <a:off x="629841" y="1543050"/>
            <a:ext cx="2949000" cy="28587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sv"/>
              <a:t>En förutsättning för att kunna bidra till motståndskraftig samhällsbyggnad är tillgång till data. SMHI har ett öppet API i vilket mätdata och modeller delas. </a:t>
            </a:r>
            <a:endParaRPr/>
          </a:p>
          <a:p>
            <a:pPr indent="0" lvl="0" marL="0" rtl="0" algn="l">
              <a:spcBef>
                <a:spcPts val="1200"/>
              </a:spcBef>
              <a:spcAft>
                <a:spcPts val="0"/>
              </a:spcAft>
              <a:buNone/>
            </a:pPr>
            <a:r>
              <a:rPr lang="sv">
                <a:latin typeface="Roboto Mono"/>
                <a:ea typeface="Roboto Mono"/>
                <a:cs typeface="Roboto Mono"/>
                <a:sym typeface="Roboto Mono"/>
              </a:rPr>
              <a:t>ifk-smhi</a:t>
            </a:r>
            <a:r>
              <a:rPr lang="sv"/>
              <a:t> är ett python-paket som gör det enkelt att ta del av SMHIs data.</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sv" u="sng">
                <a:solidFill>
                  <a:schemeClr val="hlink"/>
                </a:solidFill>
                <a:hlinkClick r:id="rId4"/>
              </a:rPr>
              <a:t>https://github.com/Ingenjorsarbete-For-Klimatet/ifk-smhi</a:t>
            </a:r>
            <a:r>
              <a:rPr lang="sv"/>
              <a:t> </a:t>
            </a:r>
            <a:endParaRPr/>
          </a:p>
        </p:txBody>
      </p:sp>
      <p:pic>
        <p:nvPicPr>
          <p:cNvPr id="210" name="Google Shape;210;p38"/>
          <p:cNvPicPr preferRelativeResize="0"/>
          <p:nvPr/>
        </p:nvPicPr>
        <p:blipFill>
          <a:blip r:embed="rId5">
            <a:alphaModFix/>
          </a:blip>
          <a:stretch>
            <a:fillRect/>
          </a:stretch>
        </p:blipFill>
        <p:spPr>
          <a:xfrm>
            <a:off x="3978169" y="939563"/>
            <a:ext cx="5096175" cy="3462113"/>
          </a:xfrm>
          <a:prstGeom prst="rect">
            <a:avLst/>
          </a:prstGeom>
          <a:noFill/>
          <a:ln>
            <a:noFill/>
          </a:ln>
        </p:spPr>
      </p:pic>
      <p:sp>
        <p:nvSpPr>
          <p:cNvPr id="211" name="Google Shape;211;p38"/>
          <p:cNvSpPr txBox="1"/>
          <p:nvPr/>
        </p:nvSpPr>
        <p:spPr>
          <a:xfrm>
            <a:off x="6159575" y="164300"/>
            <a:ext cx="3008400" cy="4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500">
                <a:solidFill>
                  <a:schemeClr val="dk2"/>
                </a:solidFill>
              </a:rPr>
              <a:t>Bidrar till klimatanpassning</a:t>
            </a:r>
            <a:endParaRPr sz="15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9"/>
          <p:cNvSpPr txBox="1"/>
          <p:nvPr>
            <p:ph type="title"/>
          </p:nvPr>
        </p:nvSpPr>
        <p:spPr>
          <a:xfrm>
            <a:off x="629841" y="342900"/>
            <a:ext cx="2949000" cy="12003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sv" u="sng">
                <a:solidFill>
                  <a:schemeClr val="hlink"/>
                </a:solidFill>
                <a:hlinkClick r:id="rId3"/>
              </a:rPr>
              <a:t>Rådgivare, Access Sweden</a:t>
            </a:r>
            <a:endParaRPr/>
          </a:p>
        </p:txBody>
      </p:sp>
      <p:sp>
        <p:nvSpPr>
          <p:cNvPr id="217" name="Google Shape;217;p39"/>
          <p:cNvSpPr txBox="1"/>
          <p:nvPr>
            <p:ph idx="1" type="body"/>
          </p:nvPr>
        </p:nvSpPr>
        <p:spPr>
          <a:xfrm>
            <a:off x="629841" y="1543050"/>
            <a:ext cx="2949000" cy="28587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sv"/>
              <a:t>Access Sweden var en förstudie till ansökan till Impact Innovation med sikte på &gt;1000Mkr, där Ingenjörsarbete För Klimatet bidrog ideellt bland en stor mängd andra experter och påverkade från bolag, kommuner, högskolor osv.</a:t>
            </a:r>
            <a:endParaRPr/>
          </a:p>
          <a:p>
            <a:pPr indent="0" lvl="0" marL="0" rtl="0" algn="l">
              <a:spcBef>
                <a:spcPts val="1200"/>
              </a:spcBef>
              <a:spcAft>
                <a:spcPts val="0"/>
              </a:spcAft>
              <a:buNone/>
            </a:pPr>
            <a:r>
              <a:rPr lang="sv"/>
              <a:t>Resultatet av ansökan blev en sammanslagning med ett närliggande initiativ till ShiftSweden och beviljat anslag.</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sv" u="sng">
                <a:solidFill>
                  <a:schemeClr val="hlink"/>
                </a:solidFill>
                <a:hlinkClick r:id="rId4"/>
              </a:rPr>
              <a:t>https://impactinnovation.se/projekt/shiftsweden/</a:t>
            </a:r>
            <a:r>
              <a:rPr lang="sv"/>
              <a:t> </a:t>
            </a:r>
            <a:endParaRPr/>
          </a:p>
        </p:txBody>
      </p:sp>
      <p:pic>
        <p:nvPicPr>
          <p:cNvPr id="218" name="Google Shape;218;p39"/>
          <p:cNvPicPr preferRelativeResize="0"/>
          <p:nvPr/>
        </p:nvPicPr>
        <p:blipFill>
          <a:blip r:embed="rId5">
            <a:alphaModFix/>
          </a:blip>
          <a:stretch>
            <a:fillRect/>
          </a:stretch>
        </p:blipFill>
        <p:spPr>
          <a:xfrm>
            <a:off x="3675844" y="893850"/>
            <a:ext cx="5272614" cy="3506701"/>
          </a:xfrm>
          <a:prstGeom prst="rect">
            <a:avLst/>
          </a:prstGeom>
          <a:noFill/>
          <a:ln>
            <a:noFill/>
          </a:ln>
        </p:spPr>
      </p:pic>
      <p:sp>
        <p:nvSpPr>
          <p:cNvPr id="219" name="Google Shape;219;p39"/>
          <p:cNvSpPr txBox="1"/>
          <p:nvPr/>
        </p:nvSpPr>
        <p:spPr>
          <a:xfrm>
            <a:off x="6159575" y="164300"/>
            <a:ext cx="3008400" cy="4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500">
                <a:solidFill>
                  <a:schemeClr val="dk2"/>
                </a:solidFill>
              </a:rPr>
              <a:t>Bidrar till minskade utsläpp och minskat resursslöseri</a:t>
            </a:r>
            <a:endParaRPr sz="15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0"/>
          <p:cNvSpPr txBox="1"/>
          <p:nvPr>
            <p:ph type="title"/>
          </p:nvPr>
        </p:nvSpPr>
        <p:spPr>
          <a:xfrm>
            <a:off x="629841" y="342900"/>
            <a:ext cx="2949000" cy="12003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sv" u="sng">
                <a:solidFill>
                  <a:schemeClr val="hlink"/>
                </a:solidFill>
                <a:hlinkClick r:id="rId3"/>
              </a:rPr>
              <a:t>Renova: Industrialiserad kompostering</a:t>
            </a:r>
            <a:endParaRPr/>
          </a:p>
        </p:txBody>
      </p:sp>
      <p:sp>
        <p:nvSpPr>
          <p:cNvPr id="225" name="Google Shape;225;p40"/>
          <p:cNvSpPr txBox="1"/>
          <p:nvPr>
            <p:ph idx="1" type="body"/>
          </p:nvPr>
        </p:nvSpPr>
        <p:spPr>
          <a:xfrm>
            <a:off x="629850" y="1543050"/>
            <a:ext cx="2949000" cy="3041400"/>
          </a:xfrm>
          <a:prstGeom prst="rect">
            <a:avLst/>
          </a:prstGeom>
        </p:spPr>
        <p:txBody>
          <a:bodyPr anchorCtr="0" anchor="t" bIns="34275" lIns="68575" spcFirstLastPara="1" rIns="68575" wrap="square" tIns="34275">
            <a:normAutofit lnSpcReduction="10000"/>
          </a:bodyPr>
          <a:lstStyle/>
          <a:p>
            <a:pPr indent="0" lvl="0" marL="0" rtl="0" algn="l">
              <a:spcBef>
                <a:spcPts val="800"/>
              </a:spcBef>
              <a:spcAft>
                <a:spcPts val="0"/>
              </a:spcAft>
              <a:buClr>
                <a:schemeClr val="dk1"/>
              </a:buClr>
              <a:buSzPts val="800"/>
              <a:buFont typeface="Arial"/>
              <a:buNone/>
            </a:pPr>
            <a:r>
              <a:rPr lang="sv"/>
              <a:t>IFK bidrog i detta projekt, lett av Sasha Faminoff, med investeringsavkastningsanalys och tillhörande presentationsmaterial, samt förslag på optimerad design av luftningssystem och undersökning av processtyrning med hjälp av kontrollalgoritmer enligt industriella principer.</a:t>
            </a:r>
            <a:endParaRPr/>
          </a:p>
          <a:p>
            <a:pPr indent="0" lvl="0" marL="0" rtl="0" algn="l">
              <a:spcBef>
                <a:spcPts val="1200"/>
              </a:spcBef>
              <a:spcAft>
                <a:spcPts val="1200"/>
              </a:spcAft>
              <a:buClr>
                <a:schemeClr val="dk1"/>
              </a:buClr>
              <a:buSzPts val="800"/>
              <a:buFont typeface="Arial"/>
              <a:buNone/>
            </a:pPr>
            <a:r>
              <a:rPr lang="sv"/>
              <a:t>"När en försöker göra någonting som är svårt finns det alltid många människor som berättar att det är just svårt. Att då få träffa kunnigt folk som kommer in med ett analytiskt sinne, tittar på datan och därefter säger 'detta är görbart', så är det ett väldigt välbehövligt stöd. Speciellt när de därtill är beredda att själva hjälpa till med genomförandet. Jag behövde det!" //Sasha</a:t>
            </a:r>
            <a:endParaRPr/>
          </a:p>
        </p:txBody>
      </p:sp>
      <p:pic>
        <p:nvPicPr>
          <p:cNvPr id="226" name="Google Shape;226;p40"/>
          <p:cNvPicPr preferRelativeResize="0"/>
          <p:nvPr/>
        </p:nvPicPr>
        <p:blipFill rotWithShape="1">
          <a:blip r:embed="rId4">
            <a:alphaModFix/>
          </a:blip>
          <a:srcRect b="6941" l="0" r="0" t="8305"/>
          <a:stretch/>
        </p:blipFill>
        <p:spPr>
          <a:xfrm>
            <a:off x="4634494" y="559087"/>
            <a:ext cx="3561976" cy="4025329"/>
          </a:xfrm>
          <a:prstGeom prst="rect">
            <a:avLst/>
          </a:prstGeom>
          <a:noFill/>
          <a:ln>
            <a:noFill/>
          </a:ln>
        </p:spPr>
      </p:pic>
      <p:sp>
        <p:nvSpPr>
          <p:cNvPr id="227" name="Google Shape;227;p40"/>
          <p:cNvSpPr txBox="1"/>
          <p:nvPr/>
        </p:nvSpPr>
        <p:spPr>
          <a:xfrm>
            <a:off x="6159575" y="164300"/>
            <a:ext cx="3008400" cy="4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500">
                <a:solidFill>
                  <a:schemeClr val="dk2"/>
                </a:solidFill>
              </a:rPr>
              <a:t>Bidrar till minskade utsläpp och minskat resursslöseri</a:t>
            </a:r>
            <a:endParaRPr sz="1500">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1"/>
          <p:cNvSpPr txBox="1"/>
          <p:nvPr>
            <p:ph type="title"/>
          </p:nvPr>
        </p:nvSpPr>
        <p:spPr>
          <a:xfrm>
            <a:off x="629841" y="342900"/>
            <a:ext cx="2949000" cy="12003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sv" u="sng">
                <a:solidFill>
                  <a:schemeClr val="hlink"/>
                </a:solidFill>
                <a:hlinkClick r:id="rId3"/>
              </a:rPr>
              <a:t>Kurs: Omvärldsanalys</a:t>
            </a:r>
            <a:endParaRPr/>
          </a:p>
        </p:txBody>
      </p:sp>
      <p:sp>
        <p:nvSpPr>
          <p:cNvPr id="233" name="Google Shape;233;p41"/>
          <p:cNvSpPr txBox="1"/>
          <p:nvPr>
            <p:ph idx="1" type="body"/>
          </p:nvPr>
        </p:nvSpPr>
        <p:spPr>
          <a:xfrm>
            <a:off x="629841" y="1543050"/>
            <a:ext cx="2949000" cy="28587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sv"/>
              <a:t>Efter att ha deltagit i ett seminarium arrangerat av Ingenjörer för Miljön har omkring ett halvdussin IFK-medlemmar gått in i en informell studiecirkel för att tillgodogöra sig det material ursprungligen utvecklat för Sveriges Kommuner och Regioner som satts samman av Hans Abrahamsson kopplat till Social Hållbarhet:</a:t>
            </a:r>
            <a:endParaRPr/>
          </a:p>
          <a:p>
            <a:pPr indent="0" lvl="0" marL="0" rtl="0" algn="l">
              <a:spcBef>
                <a:spcPts val="1200"/>
              </a:spcBef>
              <a:spcAft>
                <a:spcPts val="0"/>
              </a:spcAft>
              <a:buNone/>
            </a:pPr>
            <a:r>
              <a:rPr lang="sv" u="sng">
                <a:solidFill>
                  <a:schemeClr val="hlink"/>
                </a:solidFill>
                <a:hlinkClick r:id="rId4"/>
              </a:rPr>
              <a:t>https://www.omvarldskunskap.se/</a:t>
            </a:r>
            <a:r>
              <a:rPr lang="sv"/>
              <a:t> </a:t>
            </a:r>
            <a:endParaRPr/>
          </a:p>
          <a:p>
            <a:pPr indent="0" lvl="0" marL="0" rtl="0" algn="l">
              <a:spcBef>
                <a:spcPts val="1200"/>
              </a:spcBef>
              <a:spcAft>
                <a:spcPts val="1200"/>
              </a:spcAft>
              <a:buNone/>
            </a:pPr>
            <a:r>
              <a:t/>
            </a:r>
            <a:endParaRPr/>
          </a:p>
        </p:txBody>
      </p:sp>
      <p:pic>
        <p:nvPicPr>
          <p:cNvPr id="234" name="Google Shape;234;p41"/>
          <p:cNvPicPr preferRelativeResize="0"/>
          <p:nvPr/>
        </p:nvPicPr>
        <p:blipFill rotWithShape="1">
          <a:blip r:embed="rId5">
            <a:alphaModFix/>
          </a:blip>
          <a:srcRect b="0" l="10397" r="12697" t="0"/>
          <a:stretch/>
        </p:blipFill>
        <p:spPr>
          <a:xfrm>
            <a:off x="3830831" y="1369763"/>
            <a:ext cx="5179218" cy="3031914"/>
          </a:xfrm>
          <a:prstGeom prst="rect">
            <a:avLst/>
          </a:prstGeom>
          <a:noFill/>
          <a:ln>
            <a:noFill/>
          </a:ln>
        </p:spPr>
      </p:pic>
      <p:sp>
        <p:nvSpPr>
          <p:cNvPr id="235" name="Google Shape;235;p41"/>
          <p:cNvSpPr txBox="1"/>
          <p:nvPr/>
        </p:nvSpPr>
        <p:spPr>
          <a:xfrm>
            <a:off x="6159575" y="164300"/>
            <a:ext cx="3008400" cy="4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500">
                <a:solidFill>
                  <a:schemeClr val="dk2"/>
                </a:solidFill>
              </a:rPr>
              <a:t>Bidrar till kunskap om hur samhället kan ställas om</a:t>
            </a:r>
            <a:endParaRPr sz="1500">
              <a:solidFill>
                <a:schemeClr val="dk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2"/>
          <p:cNvSpPr txBox="1"/>
          <p:nvPr>
            <p:ph type="title"/>
          </p:nvPr>
        </p:nvSpPr>
        <p:spPr>
          <a:xfrm>
            <a:off x="629841" y="342900"/>
            <a:ext cx="2949000" cy="12003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sv" u="sng">
                <a:solidFill>
                  <a:schemeClr val="hlink"/>
                </a:solidFill>
                <a:hlinkClick r:id="rId3"/>
              </a:rPr>
              <a:t>GRO Gamlestaden</a:t>
            </a:r>
            <a:endParaRPr/>
          </a:p>
        </p:txBody>
      </p:sp>
      <p:sp>
        <p:nvSpPr>
          <p:cNvPr id="241" name="Google Shape;241;p42"/>
          <p:cNvSpPr txBox="1"/>
          <p:nvPr>
            <p:ph idx="1" type="body"/>
          </p:nvPr>
        </p:nvSpPr>
        <p:spPr>
          <a:xfrm>
            <a:off x="629841" y="1543050"/>
            <a:ext cx="2949000" cy="28587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sv"/>
              <a:t>Föreningen GRO Gamlestaden initierar odling av basvaror - potatis, jordärtskockor, lök - öppet för vem som helst att såväl påta med som skörda. Verksamheten ligger väl i linje med Göteborgs stads uttalade ambition att nå 30% självförsörjning 2030 (i dagsläget enstaka procent). Ingenjörsarbete För Klimatet har bidragit med logotypdesign, design, underhåll och hosting av hemsida och fysiskt presentationsmaterial (skyltar).</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sv" u="sng">
                <a:solidFill>
                  <a:schemeClr val="hlink"/>
                </a:solidFill>
                <a:hlinkClick r:id="rId4"/>
              </a:rPr>
              <a:t>https://www.grogamlestaden.se/</a:t>
            </a:r>
            <a:r>
              <a:rPr lang="sv"/>
              <a:t> </a:t>
            </a:r>
            <a:endParaRPr/>
          </a:p>
        </p:txBody>
      </p:sp>
      <p:pic>
        <p:nvPicPr>
          <p:cNvPr id="242" name="Google Shape;242;p42"/>
          <p:cNvPicPr preferRelativeResize="0"/>
          <p:nvPr/>
        </p:nvPicPr>
        <p:blipFill>
          <a:blip r:embed="rId5">
            <a:alphaModFix/>
          </a:blip>
          <a:stretch>
            <a:fillRect/>
          </a:stretch>
        </p:blipFill>
        <p:spPr>
          <a:xfrm>
            <a:off x="3750469" y="1079381"/>
            <a:ext cx="5178320" cy="2652844"/>
          </a:xfrm>
          <a:prstGeom prst="rect">
            <a:avLst/>
          </a:prstGeom>
          <a:noFill/>
          <a:ln>
            <a:noFill/>
          </a:ln>
        </p:spPr>
      </p:pic>
      <p:sp>
        <p:nvSpPr>
          <p:cNvPr id="243" name="Google Shape;243;p42"/>
          <p:cNvSpPr txBox="1"/>
          <p:nvPr/>
        </p:nvSpPr>
        <p:spPr>
          <a:xfrm>
            <a:off x="6159575" y="164300"/>
            <a:ext cx="3008400" cy="4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500">
                <a:solidFill>
                  <a:schemeClr val="dk2"/>
                </a:solidFill>
              </a:rPr>
              <a:t>Bidrar till minskade utsläpp, säkrad försörjning och minskat resursslöseri</a:t>
            </a:r>
            <a:endParaRPr sz="1500">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3"/>
          <p:cNvSpPr txBox="1"/>
          <p:nvPr>
            <p:ph type="title"/>
          </p:nvPr>
        </p:nvSpPr>
        <p:spPr>
          <a:xfrm>
            <a:off x="629841" y="342900"/>
            <a:ext cx="2949000" cy="12003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sv"/>
              <a:t>Samverkan med Klimatriksdagen</a:t>
            </a:r>
            <a:endParaRPr/>
          </a:p>
        </p:txBody>
      </p:sp>
      <p:sp>
        <p:nvSpPr>
          <p:cNvPr id="249" name="Google Shape;249;p43"/>
          <p:cNvSpPr txBox="1"/>
          <p:nvPr>
            <p:ph idx="1" type="body"/>
          </p:nvPr>
        </p:nvSpPr>
        <p:spPr>
          <a:xfrm>
            <a:off x="629841" y="1543050"/>
            <a:ext cx="2949000" cy="28587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sv"/>
              <a:t>Träffades under gemensam AW. Klimatriksdagen berättade om sitt arbete och hade förberett med en kort lista på tekniska omställningsinsatser från sin mycket omfattande rapport.</a:t>
            </a:r>
            <a:endParaRPr/>
          </a:p>
          <a:p>
            <a:pPr indent="0" lvl="0" marL="0" rtl="0" algn="l">
              <a:spcBef>
                <a:spcPts val="1200"/>
              </a:spcBef>
              <a:spcAft>
                <a:spcPts val="0"/>
              </a:spcAft>
              <a:buNone/>
            </a:pPr>
            <a:r>
              <a:rPr lang="sv" u="sng">
                <a:solidFill>
                  <a:schemeClr val="hlink"/>
                </a:solidFill>
                <a:hlinkClick r:id="rId3"/>
              </a:rPr>
              <a:t>https://klimatriksdagen.se/</a:t>
            </a:r>
            <a:endParaRPr/>
          </a:p>
          <a:p>
            <a:pPr indent="0" lvl="0" marL="0" rtl="0" algn="l">
              <a:spcBef>
                <a:spcPts val="1200"/>
              </a:spcBef>
              <a:spcAft>
                <a:spcPts val="1200"/>
              </a:spcAft>
              <a:buNone/>
            </a:pPr>
            <a:r>
              <a:rPr lang="sv"/>
              <a:t>Ingenjörsarbete För Klimatet ordnade ett separat samtal följt av fördjupad analys av förslagen och har nyligen levererat detta svarsdokument till klimatriksdagen.</a:t>
            </a:r>
            <a:br>
              <a:rPr lang="sv"/>
            </a:br>
            <a:endParaRPr/>
          </a:p>
        </p:txBody>
      </p:sp>
      <p:pic>
        <p:nvPicPr>
          <p:cNvPr id="250" name="Google Shape;250;p43"/>
          <p:cNvPicPr preferRelativeResize="0"/>
          <p:nvPr/>
        </p:nvPicPr>
        <p:blipFill>
          <a:blip r:embed="rId4">
            <a:alphaModFix/>
          </a:blip>
          <a:stretch>
            <a:fillRect/>
          </a:stretch>
        </p:blipFill>
        <p:spPr>
          <a:xfrm>
            <a:off x="3578916" y="971550"/>
            <a:ext cx="5336486" cy="2954456"/>
          </a:xfrm>
          <a:prstGeom prst="rect">
            <a:avLst/>
          </a:prstGeom>
          <a:noFill/>
          <a:ln>
            <a:noFill/>
          </a:ln>
        </p:spPr>
      </p:pic>
      <p:sp>
        <p:nvSpPr>
          <p:cNvPr id="251" name="Google Shape;251;p43"/>
          <p:cNvSpPr txBox="1"/>
          <p:nvPr/>
        </p:nvSpPr>
        <p:spPr>
          <a:xfrm>
            <a:off x="6159575" y="164300"/>
            <a:ext cx="3008400" cy="4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500">
                <a:solidFill>
                  <a:schemeClr val="dk2"/>
                </a:solidFill>
              </a:rPr>
              <a:t>Bidrar till klimatanpassning och </a:t>
            </a:r>
            <a:r>
              <a:rPr lang="sv" sz="1500">
                <a:solidFill>
                  <a:schemeClr val="dk2"/>
                </a:solidFill>
              </a:rPr>
              <a:t>kunskap om hur samhället kan ställas om</a:t>
            </a:r>
            <a:endParaRPr sz="1500">
              <a:solidFill>
                <a:schemeClr val="dk2"/>
              </a:solidFill>
            </a:endParaRPr>
          </a:p>
          <a:p>
            <a:pPr indent="0" lvl="0" marL="0" rtl="0" algn="l">
              <a:spcBef>
                <a:spcPts val="0"/>
              </a:spcBef>
              <a:spcAft>
                <a:spcPts val="0"/>
              </a:spcAft>
              <a:buNone/>
            </a:pPr>
            <a:r>
              <a:t/>
            </a:r>
            <a:endParaRPr sz="15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964813" y="0"/>
            <a:ext cx="5214374" cy="4838699"/>
          </a:xfrm>
          <a:prstGeom prst="rect">
            <a:avLst/>
          </a:prstGeom>
          <a:noFill/>
          <a:ln>
            <a:noFill/>
          </a:ln>
        </p:spPr>
      </p:pic>
      <p:sp>
        <p:nvSpPr>
          <p:cNvPr id="81" name="Google Shape;81;p17"/>
          <p:cNvSpPr txBox="1"/>
          <p:nvPr/>
        </p:nvSpPr>
        <p:spPr>
          <a:xfrm>
            <a:off x="316500" y="4743300"/>
            <a:ext cx="8511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u="sng">
                <a:solidFill>
                  <a:schemeClr val="hlink"/>
                </a:solidFill>
                <a:hlinkClick r:id="rId4"/>
              </a:rPr>
              <a:t>https://www.svt.se/nyheter/lokalt/vast/e45-avstangd-utanfor-lilla-edet-efter-jordskred</a:t>
            </a:r>
            <a:r>
              <a:rPr lang="sv"/>
              <a:t> </a:t>
            </a:r>
            <a:endParaRPr/>
          </a:p>
        </p:txBody>
      </p:sp>
      <p:sp>
        <p:nvSpPr>
          <p:cNvPr id="82" name="Google Shape;82;p17"/>
          <p:cNvSpPr txBox="1"/>
          <p:nvPr/>
        </p:nvSpPr>
        <p:spPr>
          <a:xfrm>
            <a:off x="100425" y="141700"/>
            <a:ext cx="949500" cy="6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sv" sz="1800">
                <a:solidFill>
                  <a:schemeClr val="dk2"/>
                </a:solidFill>
              </a:rPr>
              <a:t>2024</a:t>
            </a:r>
            <a:endParaRPr b="1" sz="1800">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44"/>
          <p:cNvSpPr txBox="1"/>
          <p:nvPr>
            <p:ph type="title"/>
          </p:nvPr>
        </p:nvSpPr>
        <p:spPr>
          <a:xfrm>
            <a:off x="629841" y="342900"/>
            <a:ext cx="2949000" cy="12003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sv"/>
              <a:t>Samverkan med Ingenjörer för Miljön</a:t>
            </a:r>
            <a:endParaRPr/>
          </a:p>
        </p:txBody>
      </p:sp>
      <p:sp>
        <p:nvSpPr>
          <p:cNvPr id="257" name="Google Shape;257;p44"/>
          <p:cNvSpPr txBox="1"/>
          <p:nvPr>
            <p:ph idx="1" type="body"/>
          </p:nvPr>
        </p:nvSpPr>
        <p:spPr>
          <a:xfrm>
            <a:off x="629841" y="1543050"/>
            <a:ext cx="2949000" cy="28587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sv"/>
              <a:t>Ingenjörer för Miljön är en organisation med fler medlemmar som arbetar med utbildning och opinionsbildning.</a:t>
            </a:r>
            <a:endParaRPr/>
          </a:p>
          <a:p>
            <a:pPr indent="0" lvl="0" marL="0" rtl="0" algn="l">
              <a:spcBef>
                <a:spcPts val="1200"/>
              </a:spcBef>
              <a:spcAft>
                <a:spcPts val="0"/>
              </a:spcAft>
              <a:buNone/>
            </a:pPr>
            <a:r>
              <a:rPr lang="sv"/>
              <a:t>Sedan senaste årsmötet är Anders Nord, Ingenjörsarbete För Klimatets ordförande, också styrelseledamot i IfM.</a:t>
            </a:r>
            <a:endParaRPr/>
          </a:p>
          <a:p>
            <a:pPr indent="0" lvl="0" marL="0" rtl="0" algn="l">
              <a:spcBef>
                <a:spcPts val="1200"/>
              </a:spcBef>
              <a:spcAft>
                <a:spcPts val="0"/>
              </a:spcAft>
              <a:buNone/>
            </a:pPr>
            <a:r>
              <a:rPr lang="sv"/>
              <a:t>Tätare </a:t>
            </a:r>
            <a:r>
              <a:rPr lang="sv"/>
              <a:t>samarbeten</a:t>
            </a:r>
            <a:r>
              <a:rPr lang="sv"/>
              <a:t> och samorganiserade evenemang är att vänta framöver.</a:t>
            </a:r>
            <a:endParaRPr/>
          </a:p>
          <a:p>
            <a:pPr indent="0" lvl="0" marL="0" rtl="0" algn="l">
              <a:spcBef>
                <a:spcPts val="1200"/>
              </a:spcBef>
              <a:spcAft>
                <a:spcPts val="1200"/>
              </a:spcAft>
              <a:buNone/>
            </a:pPr>
            <a:r>
              <a:rPr lang="sv" u="sng">
                <a:solidFill>
                  <a:schemeClr val="hlink"/>
                </a:solidFill>
                <a:hlinkClick r:id="rId3"/>
              </a:rPr>
              <a:t>https://ingenjorerformiljon.se/</a:t>
            </a:r>
            <a:r>
              <a:rPr lang="sv"/>
              <a:t> </a:t>
            </a:r>
            <a:endParaRPr/>
          </a:p>
        </p:txBody>
      </p:sp>
      <p:pic>
        <p:nvPicPr>
          <p:cNvPr id="258" name="Google Shape;258;p44"/>
          <p:cNvPicPr preferRelativeResize="0"/>
          <p:nvPr/>
        </p:nvPicPr>
        <p:blipFill>
          <a:blip r:embed="rId4">
            <a:alphaModFix/>
          </a:blip>
          <a:stretch>
            <a:fillRect/>
          </a:stretch>
        </p:blipFill>
        <p:spPr>
          <a:xfrm>
            <a:off x="4684416" y="1359994"/>
            <a:ext cx="3221831" cy="1785938"/>
          </a:xfrm>
          <a:prstGeom prst="rect">
            <a:avLst/>
          </a:prstGeom>
          <a:noFill/>
          <a:ln>
            <a:noFill/>
          </a:ln>
        </p:spPr>
      </p:pic>
      <p:sp>
        <p:nvSpPr>
          <p:cNvPr id="259" name="Google Shape;259;p44"/>
          <p:cNvSpPr txBox="1"/>
          <p:nvPr/>
        </p:nvSpPr>
        <p:spPr>
          <a:xfrm>
            <a:off x="6159575" y="164300"/>
            <a:ext cx="3008400" cy="4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500">
                <a:solidFill>
                  <a:schemeClr val="dk2"/>
                </a:solidFill>
              </a:rPr>
              <a:t>Bidrar till klimatanpassning och kunskap om hur samhället kan ställas om</a:t>
            </a:r>
            <a:endParaRPr sz="1500">
              <a:solidFill>
                <a:schemeClr val="dk2"/>
              </a:solidFill>
            </a:endParaRPr>
          </a:p>
          <a:p>
            <a:pPr indent="0" lvl="0" marL="0" rtl="0" algn="l">
              <a:spcBef>
                <a:spcPts val="0"/>
              </a:spcBef>
              <a:spcAft>
                <a:spcPts val="0"/>
              </a:spcAft>
              <a:buNone/>
            </a:pPr>
            <a:r>
              <a:t/>
            </a:r>
            <a:endParaRPr sz="1500">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5"/>
          <p:cNvSpPr txBox="1"/>
          <p:nvPr>
            <p:ph type="title"/>
          </p:nvPr>
        </p:nvSpPr>
        <p:spPr>
          <a:xfrm>
            <a:off x="629841" y="342900"/>
            <a:ext cx="2949000" cy="1200300"/>
          </a:xfrm>
          <a:prstGeom prst="rect">
            <a:avLst/>
          </a:prstGeom>
        </p:spPr>
        <p:txBody>
          <a:bodyPr anchorCtr="0" anchor="b" bIns="34275" lIns="68575" spcFirstLastPara="1" rIns="68575" wrap="square" tIns="34275">
            <a:normAutofit/>
          </a:bodyPr>
          <a:lstStyle/>
          <a:p>
            <a:pPr indent="0" lvl="0" marL="0" rtl="0" algn="l">
              <a:spcBef>
                <a:spcPts val="800"/>
              </a:spcBef>
              <a:spcAft>
                <a:spcPts val="0"/>
              </a:spcAft>
              <a:buNone/>
            </a:pPr>
            <a:r>
              <a:rPr lang="sv"/>
              <a:t>Övrigt: AWs, forskarmöten mm.</a:t>
            </a:r>
            <a:endParaRPr/>
          </a:p>
        </p:txBody>
      </p:sp>
      <p:sp>
        <p:nvSpPr>
          <p:cNvPr id="265" name="Google Shape;265;p45"/>
          <p:cNvSpPr txBox="1"/>
          <p:nvPr>
            <p:ph idx="1" type="body"/>
          </p:nvPr>
        </p:nvSpPr>
        <p:spPr>
          <a:xfrm>
            <a:off x="629841" y="1543050"/>
            <a:ext cx="2949000" cy="28587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rPr lang="sv"/>
              <a:t>Föreningen verkar för att skapa möjlighet för medlemmarna att delta i olika diskussioner och kurser, bl a organiserat via MSB, VTI, SMHI mfl</a:t>
            </a:r>
            <a:endParaRPr/>
          </a:p>
        </p:txBody>
      </p:sp>
      <p:pic>
        <p:nvPicPr>
          <p:cNvPr id="266" name="Google Shape;266;p45"/>
          <p:cNvPicPr preferRelativeResize="0"/>
          <p:nvPr/>
        </p:nvPicPr>
        <p:blipFill>
          <a:blip r:embed="rId3">
            <a:alphaModFix/>
          </a:blip>
          <a:stretch>
            <a:fillRect/>
          </a:stretch>
        </p:blipFill>
        <p:spPr>
          <a:xfrm>
            <a:off x="4392506" y="731230"/>
            <a:ext cx="4408594" cy="3474225"/>
          </a:xfrm>
          <a:prstGeom prst="rect">
            <a:avLst/>
          </a:prstGeom>
          <a:noFill/>
          <a:ln>
            <a:noFill/>
          </a:ln>
        </p:spPr>
      </p:pic>
      <p:sp>
        <p:nvSpPr>
          <p:cNvPr id="267" name="Google Shape;267;p45"/>
          <p:cNvSpPr txBox="1"/>
          <p:nvPr/>
        </p:nvSpPr>
        <p:spPr>
          <a:xfrm>
            <a:off x="6159575" y="164300"/>
            <a:ext cx="3008400" cy="41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sv" sz="1500">
                <a:solidFill>
                  <a:schemeClr val="dk2"/>
                </a:solidFill>
              </a:rPr>
              <a:t>Bidrar till klimatanpassning och kunskap om hur samhället kan ställas om</a:t>
            </a:r>
            <a:endParaRPr sz="1500">
              <a:solidFill>
                <a:schemeClr val="dk2"/>
              </a:solidFill>
            </a:endParaRPr>
          </a:p>
          <a:p>
            <a:pPr indent="0" lvl="0" marL="0" rtl="0" algn="l">
              <a:spcBef>
                <a:spcPts val="0"/>
              </a:spcBef>
              <a:spcAft>
                <a:spcPts val="0"/>
              </a:spcAft>
              <a:buNone/>
            </a:pPr>
            <a:r>
              <a:t/>
            </a:r>
            <a:endParaRPr sz="1500">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6"/>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sv"/>
              <a:t>“Det är min övertygelse att den miljö- och klimatkris som vi befinner oss i kräver att vi människor ändrar vårt beteende. Det innebär att vi behöver omformulera målen för de tekniska lösningar som vi använder dagligen så att de hjälper till att minska vårt resursutnyttjande, och till det krävs ingenjörsarbete. Att bara engagera sig när en får betalt tycker jag är för tamt; vi behöver alla göra så mycket vi kan, och mycket av ingenjörsarbetet kan vi ingenjörer faktiskt börja med även utan finansiellt stöd. Jag tycker också att det är viktigt att prata om problematiken, så att vi som arbetar med teknisk utveckling har dessa tankar med oss i vårt dagliga verk.”</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sv" u="sng">
                <a:solidFill>
                  <a:schemeClr val="hlink"/>
                </a:solidFill>
                <a:hlinkClick r:id="rId3"/>
              </a:rPr>
              <a:t>https://ingenjorsarbeteforklimatet.se/posts/intervju-anders-nord/</a:t>
            </a:r>
            <a:r>
              <a:rPr lang="sv"/>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47"/>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sv"/>
              <a:t>Frågor</a:t>
            </a:r>
            <a:endParaRPr/>
          </a:p>
        </p:txBody>
      </p:sp>
      <p:sp>
        <p:nvSpPr>
          <p:cNvPr id="278" name="Google Shape;278;p47"/>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rPr lang="sv"/>
              <a:t>Hur tror ni att vardagslivet kan förändras om vi anpassar oss till ett mer hållbart samhälle?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sv"/>
              <a:t>Frågor</a:t>
            </a:r>
            <a:endParaRPr/>
          </a:p>
        </p:txBody>
      </p:sp>
      <p:sp>
        <p:nvSpPr>
          <p:cNvPr id="284" name="Google Shape;284;p48"/>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None/>
            </a:pPr>
            <a:r>
              <a:rPr lang="sv"/>
              <a:t>Vilka fördelar ser ni med ett yrke som fokuserar på miljö och klimat?</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9"/>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sv"/>
              <a:t>Frågor</a:t>
            </a:r>
            <a:endParaRPr/>
          </a:p>
        </p:txBody>
      </p:sp>
      <p:sp>
        <p:nvSpPr>
          <p:cNvPr id="290" name="Google Shape;290;p49"/>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Clr>
                <a:schemeClr val="dk1"/>
              </a:buClr>
              <a:buSzPts val="1100"/>
              <a:buFont typeface="Arial"/>
              <a:buNone/>
            </a:pPr>
            <a:r>
              <a:rPr lang="sv"/>
              <a:t>Tror ni att ny teknologi och innovationer är tillräckligt för att lösa klimatkrisen, eller behöver vi även förändra vårt beteende?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50"/>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rPr lang="sv"/>
              <a:t>Frågor</a:t>
            </a:r>
            <a:endParaRPr/>
          </a:p>
        </p:txBody>
      </p:sp>
      <p:sp>
        <p:nvSpPr>
          <p:cNvPr id="296" name="Google Shape;296;p50"/>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1200"/>
              </a:spcAft>
              <a:buClr>
                <a:schemeClr val="dk1"/>
              </a:buClr>
              <a:buSzPts val="1100"/>
              <a:buFont typeface="Arial"/>
              <a:buNone/>
            </a:pPr>
            <a:r>
              <a:rPr lang="sv"/>
              <a:t>Hur tror ni samhället kan stötta ingenjörer och företag att utveckla hållbara lösningar?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1629750" y="0"/>
            <a:ext cx="5884512"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1065874" y="0"/>
            <a:ext cx="2680101" cy="4128200"/>
          </a:xfrm>
          <a:prstGeom prst="rect">
            <a:avLst/>
          </a:prstGeom>
          <a:noFill/>
          <a:ln>
            <a:noFill/>
          </a:ln>
        </p:spPr>
      </p:pic>
      <p:pic>
        <p:nvPicPr>
          <p:cNvPr id="93" name="Google Shape;93;p19"/>
          <p:cNvPicPr preferRelativeResize="0"/>
          <p:nvPr/>
        </p:nvPicPr>
        <p:blipFill rotWithShape="1">
          <a:blip r:embed="rId4">
            <a:alphaModFix/>
          </a:blip>
          <a:srcRect b="11996" l="0" r="0" t="6946"/>
          <a:stretch/>
        </p:blipFill>
        <p:spPr>
          <a:xfrm>
            <a:off x="4474900" y="0"/>
            <a:ext cx="2725470" cy="514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190500" y="95875"/>
            <a:ext cx="8763000" cy="4381500"/>
          </a:xfrm>
          <a:prstGeom prst="rect">
            <a:avLst/>
          </a:prstGeom>
          <a:noFill/>
          <a:ln>
            <a:noFill/>
          </a:ln>
        </p:spPr>
      </p:pic>
      <p:sp>
        <p:nvSpPr>
          <p:cNvPr id="99" name="Google Shape;99;p20"/>
          <p:cNvSpPr txBox="1"/>
          <p:nvPr/>
        </p:nvSpPr>
        <p:spPr>
          <a:xfrm>
            <a:off x="1458300" y="4634800"/>
            <a:ext cx="6227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u="sng">
                <a:solidFill>
                  <a:schemeClr val="hlink"/>
                </a:solidFill>
                <a:hlinkClick r:id="rId4"/>
              </a:rPr>
              <a:t>https://www.weforum.org/publications/global-risks-report-2024/</a:t>
            </a:r>
            <a:r>
              <a:rPr lang="sv"/>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1"/>
          <p:cNvPicPr preferRelativeResize="0"/>
          <p:nvPr/>
        </p:nvPicPr>
        <p:blipFill>
          <a:blip r:embed="rId3">
            <a:alphaModFix/>
          </a:blip>
          <a:stretch>
            <a:fillRect/>
          </a:stretch>
        </p:blipFill>
        <p:spPr>
          <a:xfrm>
            <a:off x="1143000" y="0"/>
            <a:ext cx="6857989"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2"/>
          <p:cNvPicPr preferRelativeResize="0"/>
          <p:nvPr/>
        </p:nvPicPr>
        <p:blipFill>
          <a:blip r:embed="rId3">
            <a:alphaModFix/>
          </a:blip>
          <a:stretch>
            <a:fillRect/>
          </a:stretch>
        </p:blipFill>
        <p:spPr>
          <a:xfrm>
            <a:off x="2062754" y="25250"/>
            <a:ext cx="5018500" cy="5092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3" name="Shape 113"/>
        <p:cNvGrpSpPr/>
        <p:nvPr/>
      </p:nvGrpSpPr>
      <p:grpSpPr>
        <a:xfrm>
          <a:off x="0" y="0"/>
          <a:ext cx="0" cy="0"/>
          <a:chOff x="0" y="0"/>
          <a:chExt cx="0" cy="0"/>
        </a:xfrm>
      </p:grpSpPr>
      <p:sp>
        <p:nvSpPr>
          <p:cNvPr id="114" name="Google Shape;114;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sv"/>
              <a:t>For every 1000 GtCO2 emitted by human activity, global surface temperature rises by 0.45°C (best estimate, with a likely range from 0.27°C to 0.63°C). The best estimates of the remaining carbon budgets from the beginning of 2020 are 500 GtCO2 for a 50% likelihood of limiting global warming to 1.5°C and 1150 GtCO2 for a 67% likelihood of limiting warming to 2°C. The stronger the reductions in non-CO2 emissions, the lower the resulting temperatures are for a given remaining carbon budget or the larger remaining carbon budget for the same level of temperature change.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