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6" r:id="rId3"/>
    <p:sldId id="267" r:id="rId4"/>
    <p:sldId id="259" r:id="rId5"/>
    <p:sldId id="258" r:id="rId6"/>
    <p:sldId id="261" r:id="rId7"/>
    <p:sldId id="262" r:id="rId8"/>
    <p:sldId id="260"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1" d="100"/>
          <a:sy n="81" d="100"/>
        </p:scale>
        <p:origin x="9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8C222-730E-4551-88C2-D68234598053}" type="datetimeFigureOut">
              <a:rPr lang="en-SE" smtClean="0"/>
              <a:t>2024-03-14</a:t>
            </a:fld>
            <a:endParaRPr lang="en-S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93A28-3D18-423A-89FC-CBD033B73441}" type="slidenum">
              <a:rPr lang="en-SE" smtClean="0"/>
              <a:t>‹#›</a:t>
            </a:fld>
            <a:endParaRPr lang="en-SE"/>
          </a:p>
        </p:txBody>
      </p:sp>
    </p:spTree>
    <p:extLst>
      <p:ext uri="{BB962C8B-B14F-4D97-AF65-F5344CB8AC3E}">
        <p14:creationId xmlns:p14="http://schemas.microsoft.com/office/powerpoint/2010/main" val="120318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03A0EB70-B9E3-4B37-ADF4-9ADBE5EFF0FD}" type="datetimeFigureOut">
              <a:rPr lang="sv-SE" smtClean="0"/>
              <a:t>2024-03-14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167079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3A0EB70-B9E3-4B37-ADF4-9ADBE5EFF0FD}" type="datetimeFigureOut">
              <a:rPr lang="sv-SE" smtClean="0"/>
              <a:t>2024-03-14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345484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3A0EB70-B9E3-4B37-ADF4-9ADBE5EFF0FD}" type="datetimeFigureOut">
              <a:rPr lang="sv-SE" smtClean="0"/>
              <a:t>2024-03-14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417805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3A0EB70-B9E3-4B37-ADF4-9ADBE5EFF0FD}" type="datetimeFigureOut">
              <a:rPr lang="sv-SE" smtClean="0"/>
              <a:t>2024-03-14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306498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3A0EB70-B9E3-4B37-ADF4-9ADBE5EFF0FD}" type="datetimeFigureOut">
              <a:rPr lang="sv-SE" smtClean="0"/>
              <a:t>2024-03-14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95765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03A0EB70-B9E3-4B37-ADF4-9ADBE5EFF0FD}" type="datetimeFigureOut">
              <a:rPr lang="sv-SE" smtClean="0"/>
              <a:t>2024-03-14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363503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03A0EB70-B9E3-4B37-ADF4-9ADBE5EFF0FD}" type="datetimeFigureOut">
              <a:rPr lang="sv-SE" smtClean="0"/>
              <a:t>2024-03-14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316727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03A0EB70-B9E3-4B37-ADF4-9ADBE5EFF0FD}" type="datetimeFigureOut">
              <a:rPr lang="sv-SE" smtClean="0"/>
              <a:t>2024-03-14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157994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0EB70-B9E3-4B37-ADF4-9ADBE5EFF0FD}" type="datetimeFigureOut">
              <a:rPr lang="sv-SE" smtClean="0"/>
              <a:t>2024-03-14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244706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3A0EB70-B9E3-4B37-ADF4-9ADBE5EFF0FD}" type="datetimeFigureOut">
              <a:rPr lang="sv-SE" smtClean="0"/>
              <a:t>2024-03-14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180086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3A0EB70-B9E3-4B37-ADF4-9ADBE5EFF0FD}" type="datetimeFigureOut">
              <a:rPr lang="sv-SE" smtClean="0"/>
              <a:t>2024-03-14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F9CDB4F-2C27-4100-ACD9-B7CD25FC86F0}" type="slidenum">
              <a:rPr lang="sv-SE" smtClean="0"/>
              <a:t>‹#›</a:t>
            </a:fld>
            <a:endParaRPr lang="sv-SE"/>
          </a:p>
        </p:txBody>
      </p:sp>
    </p:spTree>
    <p:extLst>
      <p:ext uri="{BB962C8B-B14F-4D97-AF65-F5344CB8AC3E}">
        <p14:creationId xmlns:p14="http://schemas.microsoft.com/office/powerpoint/2010/main" val="60571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A0EB70-B9E3-4B37-ADF4-9ADBE5EFF0FD}" type="datetimeFigureOut">
              <a:rPr lang="sv-SE" smtClean="0"/>
              <a:t>2024-03-14</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9CDB4F-2C27-4100-ACD9-B7CD25FC86F0}" type="slidenum">
              <a:rPr lang="sv-SE" smtClean="0"/>
              <a:t>‹#›</a:t>
            </a:fld>
            <a:endParaRPr lang="sv-SE"/>
          </a:p>
        </p:txBody>
      </p:sp>
    </p:spTree>
    <p:extLst>
      <p:ext uri="{BB962C8B-B14F-4D97-AF65-F5344CB8AC3E}">
        <p14:creationId xmlns:p14="http://schemas.microsoft.com/office/powerpoint/2010/main" val="3025475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klimatriksdagen.se/wp-content/uploads/2024/02/240131-KRs-omst-plan-plus-mobilitetsrapport-plus-sammanfattning-sid.-2.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C8B39A0-0B18-1FFF-43E7-1368C3F0AA73}"/>
              </a:ext>
            </a:extLst>
          </p:cNvPr>
          <p:cNvPicPr>
            <a:picLocks noChangeAspect="1"/>
          </p:cNvPicPr>
          <p:nvPr/>
        </p:nvPicPr>
        <p:blipFill rotWithShape="1">
          <a:blip r:embed="rId2"/>
          <a:srcRect l="52525" t="8780" r="2971" b="5000"/>
          <a:stretch/>
        </p:blipFill>
        <p:spPr>
          <a:xfrm>
            <a:off x="678608" y="2086987"/>
            <a:ext cx="7880432" cy="4771013"/>
          </a:xfrm>
          <a:prstGeom prst="rect">
            <a:avLst/>
          </a:prstGeom>
        </p:spPr>
      </p:pic>
      <p:sp>
        <p:nvSpPr>
          <p:cNvPr id="4" name="textruta 3">
            <a:extLst>
              <a:ext uri="{FF2B5EF4-FFF2-40B4-BE49-F238E27FC236}">
                <a16:creationId xmlns:a16="http://schemas.microsoft.com/office/drawing/2014/main" id="{5E5241E6-1971-759D-0C96-AEAC8E931F07}"/>
              </a:ext>
            </a:extLst>
          </p:cNvPr>
          <p:cNvSpPr txBox="1"/>
          <p:nvPr/>
        </p:nvSpPr>
        <p:spPr>
          <a:xfrm>
            <a:off x="506145" y="181800"/>
            <a:ext cx="7578933" cy="1877437"/>
          </a:xfrm>
          <a:prstGeom prst="rect">
            <a:avLst/>
          </a:prstGeom>
          <a:noFill/>
        </p:spPr>
        <p:txBody>
          <a:bodyPr wrap="none" rtlCol="0">
            <a:spAutoFit/>
          </a:bodyPr>
          <a:lstStyle/>
          <a:p>
            <a:pPr algn="ctr"/>
            <a:r>
              <a:rPr lang="sv-SE" sz="2000" b="1" dirty="0">
                <a:latin typeface="Calibri" panose="020F0502020204030204" pitchFamily="34" charset="0"/>
                <a:cs typeface="Calibri" panose="020F0502020204030204" pitchFamily="34" charset="0"/>
              </a:rPr>
              <a:t>Presentation av Klimatriksdagen för IFK (Ingenjörsarbete för klimatet)</a:t>
            </a:r>
          </a:p>
          <a:p>
            <a:pPr algn="ctr"/>
            <a:r>
              <a:rPr lang="sv-SE" sz="2000" b="1" dirty="0">
                <a:latin typeface="Calibri" panose="020F0502020204030204" pitchFamily="34" charset="0"/>
                <a:cs typeface="Calibri" panose="020F0502020204030204" pitchFamily="34" charset="0"/>
              </a:rPr>
              <a:t>Göteborg 240314 </a:t>
            </a:r>
            <a:r>
              <a:rPr lang="sv-SE" sz="2000" b="1" dirty="0" err="1">
                <a:latin typeface="Calibri" panose="020F0502020204030204" pitchFamily="34" charset="0"/>
                <a:cs typeface="Calibri" panose="020F0502020204030204" pitchFamily="34" charset="0"/>
              </a:rPr>
              <a:t>kl</a:t>
            </a:r>
            <a:r>
              <a:rPr lang="sv-SE" sz="2000" b="1" dirty="0">
                <a:latin typeface="Calibri" panose="020F0502020204030204" pitchFamily="34" charset="0"/>
                <a:cs typeface="Calibri" panose="020F0502020204030204" pitchFamily="34" charset="0"/>
              </a:rPr>
              <a:t> 17.30</a:t>
            </a:r>
          </a:p>
          <a:p>
            <a:pPr algn="ctr"/>
            <a:endParaRPr lang="sv-SE" sz="2000" b="1" dirty="0">
              <a:latin typeface="Calibri" panose="020F0502020204030204" pitchFamily="34" charset="0"/>
              <a:cs typeface="Calibri" panose="020F0502020204030204" pitchFamily="34" charset="0"/>
            </a:endParaRPr>
          </a:p>
          <a:p>
            <a:pPr algn="ctr"/>
            <a:r>
              <a:rPr lang="sv-SE" sz="2000" b="1" dirty="0">
                <a:latin typeface="Calibri" panose="020F0502020204030204" pitchFamily="34" charset="0"/>
                <a:cs typeface="Calibri" panose="020F0502020204030204" pitchFamily="34" charset="0"/>
              </a:rPr>
              <a:t>Cecilia Emanuelsson, Göran Thalén </a:t>
            </a:r>
            <a:endParaRPr lang="sv-SE" dirty="0">
              <a:latin typeface="Calibri" panose="020F0502020204030204" pitchFamily="34" charset="0"/>
              <a:cs typeface="Calibri" panose="020F0502020204030204" pitchFamily="34" charset="0"/>
            </a:endParaRPr>
          </a:p>
          <a:p>
            <a:pPr algn="ctr"/>
            <a:endParaRPr lang="sv-SE" b="1" dirty="0">
              <a:latin typeface="Calibri" panose="020F0502020204030204" pitchFamily="34" charset="0"/>
              <a:cs typeface="Calibri" panose="020F0502020204030204" pitchFamily="34" charset="0"/>
            </a:endParaRPr>
          </a:p>
          <a:p>
            <a:pPr algn="ctr"/>
            <a:r>
              <a:rPr lang="sv-SE" b="1" dirty="0">
                <a:latin typeface="Calibri" panose="020F0502020204030204" pitchFamily="34" charset="0"/>
                <a:cs typeface="Calibri" panose="020F0502020204030204" pitchFamily="34" charset="0"/>
              </a:rPr>
              <a:t> https://klimatriksdagen.se/</a:t>
            </a:r>
          </a:p>
        </p:txBody>
      </p:sp>
      <p:sp>
        <p:nvSpPr>
          <p:cNvPr id="5" name="textruta 4">
            <a:extLst>
              <a:ext uri="{FF2B5EF4-FFF2-40B4-BE49-F238E27FC236}">
                <a16:creationId xmlns:a16="http://schemas.microsoft.com/office/drawing/2014/main" id="{44EF5F25-FA39-D86E-3F84-9C05735F91DC}"/>
              </a:ext>
            </a:extLst>
          </p:cNvPr>
          <p:cNvSpPr txBox="1"/>
          <p:nvPr/>
        </p:nvSpPr>
        <p:spPr>
          <a:xfrm>
            <a:off x="1094272" y="4019924"/>
            <a:ext cx="7371120" cy="1077218"/>
          </a:xfrm>
          <a:prstGeom prst="rect">
            <a:avLst/>
          </a:prstGeom>
          <a:solidFill>
            <a:schemeClr val="bg1"/>
          </a:solidFill>
        </p:spPr>
        <p:txBody>
          <a:bodyPr wrap="none" rtlCol="0">
            <a:spAutoFit/>
          </a:bodyPr>
          <a:lstStyle/>
          <a:p>
            <a:pPr marL="171450" indent="-171450">
              <a:buFont typeface="Arial" panose="020B0604020202020204" pitchFamily="34" charset="0"/>
              <a:buChar char="•"/>
            </a:pPr>
            <a:r>
              <a:rPr lang="sv-SE" sz="1600" dirty="0">
                <a:latin typeface="Calibri" panose="020F0502020204030204" pitchFamily="34" charset="0"/>
                <a:cs typeface="Calibri" panose="020F0502020204030204" pitchFamily="34" charset="0"/>
              </a:rPr>
              <a:t>Opinionsbildande, partipolitiskt obunden förening med 500 medlemmar</a:t>
            </a:r>
          </a:p>
          <a:p>
            <a:pPr marL="171450" indent="-171450">
              <a:buFont typeface="Arial" panose="020B0604020202020204" pitchFamily="34" charset="0"/>
              <a:buChar char="•"/>
            </a:pPr>
            <a:r>
              <a:rPr lang="sv-SE" sz="1600" dirty="0">
                <a:latin typeface="Calibri" panose="020F0502020204030204" pitchFamily="34" charset="0"/>
                <a:cs typeface="Calibri" panose="020F0502020204030204" pitchFamily="34" charset="0"/>
              </a:rPr>
              <a:t>Folkets röst för en vassare </a:t>
            </a:r>
            <a:r>
              <a:rPr lang="sv-SE" sz="1600" dirty="0" err="1">
                <a:latin typeface="Calibri" panose="020F0502020204030204" pitchFamily="34" charset="0"/>
                <a:cs typeface="Calibri" panose="020F0502020204030204" pitchFamily="34" charset="0"/>
              </a:rPr>
              <a:t>klimatpolitik</a:t>
            </a:r>
            <a:r>
              <a:rPr lang="sv-SE" sz="16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sv-SE" sz="1600" dirty="0">
                <a:latin typeface="Calibri" panose="020F0502020204030204" pitchFamily="34" charset="0"/>
                <a:cs typeface="Calibri" panose="020F0502020204030204" pitchFamily="34" charset="0"/>
              </a:rPr>
              <a:t>Klimatriksdagar 2014, 2018, 2022, </a:t>
            </a:r>
          </a:p>
          <a:p>
            <a:r>
              <a:rPr lang="sv-SE" sz="1600" dirty="0">
                <a:latin typeface="Calibri" panose="020F0502020204030204" pitchFamily="34" charset="0"/>
                <a:cs typeface="Calibri" panose="020F0502020204030204" pitchFamily="34" charset="0"/>
              </a:rPr>
              <a:t>   historisk förebild i folkriksdagarna som föregick införandet av allmän och lika rösträtt</a:t>
            </a:r>
            <a:r>
              <a:rPr lang="sv-SE" sz="1200" dirty="0">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9CCC2936-9420-449C-B154-9D700242F447}"/>
              </a:ext>
            </a:extLst>
          </p:cNvPr>
          <p:cNvSpPr txBox="1"/>
          <p:nvPr/>
        </p:nvSpPr>
        <p:spPr>
          <a:xfrm>
            <a:off x="1489616" y="6222669"/>
            <a:ext cx="6499408" cy="369332"/>
          </a:xfrm>
          <a:prstGeom prst="rect">
            <a:avLst/>
          </a:prstGeom>
          <a:solidFill>
            <a:schemeClr val="bg1"/>
          </a:solidFill>
        </p:spPr>
        <p:txBody>
          <a:bodyPr wrap="none" rtlCol="0">
            <a:spAutoFit/>
          </a:bodyPr>
          <a:lstStyle/>
          <a:p>
            <a:r>
              <a:rPr lang="en-GB" b="1" dirty="0" err="1"/>
              <a:t>Bli</a:t>
            </a:r>
            <a:r>
              <a:rPr lang="en-GB" b="1" dirty="0"/>
              <a:t> </a:t>
            </a:r>
            <a:r>
              <a:rPr lang="en-GB" b="1" dirty="0" err="1"/>
              <a:t>gärna</a:t>
            </a:r>
            <a:r>
              <a:rPr lang="en-GB" b="1" dirty="0"/>
              <a:t> </a:t>
            </a:r>
            <a:r>
              <a:rPr lang="en-GB" b="1" dirty="0" err="1"/>
              <a:t>medlemmar</a:t>
            </a:r>
            <a:r>
              <a:rPr lang="en-GB" b="1" dirty="0"/>
              <a:t>! https://klimatriksdagen.se/delta/#medlem</a:t>
            </a:r>
            <a:endParaRPr lang="en-SE" b="1" dirty="0"/>
          </a:p>
        </p:txBody>
      </p:sp>
    </p:spTree>
    <p:extLst>
      <p:ext uri="{BB962C8B-B14F-4D97-AF65-F5344CB8AC3E}">
        <p14:creationId xmlns:p14="http://schemas.microsoft.com/office/powerpoint/2010/main" val="180757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9A93E3-CB51-4CC5-9EEC-586DD138AD27}"/>
              </a:ext>
            </a:extLst>
          </p:cNvPr>
          <p:cNvPicPr>
            <a:picLocks noChangeAspect="1"/>
          </p:cNvPicPr>
          <p:nvPr/>
        </p:nvPicPr>
        <p:blipFill rotWithShape="1">
          <a:blip r:embed="rId2"/>
          <a:srcRect t="11385" r="24210" b="8108"/>
          <a:stretch/>
        </p:blipFill>
        <p:spPr>
          <a:xfrm>
            <a:off x="264694" y="1022682"/>
            <a:ext cx="8159091" cy="4872791"/>
          </a:xfrm>
          <a:prstGeom prst="rect">
            <a:avLst/>
          </a:prstGeom>
        </p:spPr>
      </p:pic>
      <p:sp>
        <p:nvSpPr>
          <p:cNvPr id="3" name="TextBox 2">
            <a:extLst>
              <a:ext uri="{FF2B5EF4-FFF2-40B4-BE49-F238E27FC236}">
                <a16:creationId xmlns:a16="http://schemas.microsoft.com/office/drawing/2014/main" id="{E763F089-86CA-4E31-A7AD-6223D39267E6}"/>
              </a:ext>
            </a:extLst>
          </p:cNvPr>
          <p:cNvSpPr txBox="1"/>
          <p:nvPr/>
        </p:nvSpPr>
        <p:spPr>
          <a:xfrm>
            <a:off x="264695" y="300789"/>
            <a:ext cx="7508787" cy="523220"/>
          </a:xfrm>
          <a:prstGeom prst="rect">
            <a:avLst/>
          </a:prstGeom>
          <a:noFill/>
        </p:spPr>
        <p:txBody>
          <a:bodyPr wrap="none" rtlCol="0">
            <a:spAutoFit/>
          </a:bodyPr>
          <a:lstStyle/>
          <a:p>
            <a:r>
              <a:rPr lang="en-GB" dirty="0" err="1"/>
              <a:t>Göteborgs-Posten</a:t>
            </a:r>
            <a:r>
              <a:rPr lang="en-GB" dirty="0"/>
              <a:t> 240224</a:t>
            </a:r>
          </a:p>
          <a:p>
            <a:r>
              <a:rPr lang="en-GB" sz="1000" dirty="0"/>
              <a:t>https://www.gp.se/debatt/regeringen-skyller-pa-att-folket-inte-ar-redo-att-gora-mer-for-klimatet.a5e7cb30-f444-45db-a916-edcdaf897322 </a:t>
            </a:r>
            <a:endParaRPr lang="en-SE" sz="1000" dirty="0"/>
          </a:p>
        </p:txBody>
      </p:sp>
      <p:sp>
        <p:nvSpPr>
          <p:cNvPr id="4" name="TextBox 3">
            <a:extLst>
              <a:ext uri="{FF2B5EF4-FFF2-40B4-BE49-F238E27FC236}">
                <a16:creationId xmlns:a16="http://schemas.microsoft.com/office/drawing/2014/main" id="{C1A5A8F4-004B-49F3-B973-C9D5762FE38E}"/>
              </a:ext>
            </a:extLst>
          </p:cNvPr>
          <p:cNvSpPr txBox="1"/>
          <p:nvPr/>
        </p:nvSpPr>
        <p:spPr>
          <a:xfrm>
            <a:off x="661737" y="6094146"/>
            <a:ext cx="7586116" cy="646331"/>
          </a:xfrm>
          <a:prstGeom prst="rect">
            <a:avLst/>
          </a:prstGeom>
          <a:noFill/>
        </p:spPr>
        <p:txBody>
          <a:bodyPr wrap="none" rtlCol="0">
            <a:spAutoFit/>
          </a:bodyPr>
          <a:lstStyle/>
          <a:p>
            <a:r>
              <a:rPr lang="en-GB" dirty="0"/>
              <a:t>Sedan </a:t>
            </a:r>
            <a:r>
              <a:rPr lang="en-GB" dirty="0" err="1"/>
              <a:t>artikeln</a:t>
            </a:r>
            <a:r>
              <a:rPr lang="en-GB" dirty="0"/>
              <a:t> </a:t>
            </a:r>
            <a:r>
              <a:rPr lang="en-GB" dirty="0" err="1"/>
              <a:t>publicerades</a:t>
            </a:r>
            <a:r>
              <a:rPr lang="en-GB" dirty="0"/>
              <a:t> har </a:t>
            </a:r>
            <a:r>
              <a:rPr lang="en-GB" dirty="0" err="1"/>
              <a:t>ny</a:t>
            </a:r>
            <a:r>
              <a:rPr lang="en-GB" dirty="0"/>
              <a:t> </a:t>
            </a:r>
            <a:r>
              <a:rPr lang="en-GB" dirty="0" err="1"/>
              <a:t>studie</a:t>
            </a:r>
            <a:r>
              <a:rPr lang="en-GB" dirty="0"/>
              <a:t> </a:t>
            </a:r>
            <a:r>
              <a:rPr lang="en-GB" dirty="0" err="1"/>
              <a:t>publicerats</a:t>
            </a:r>
            <a:r>
              <a:rPr lang="en-GB" dirty="0"/>
              <a:t> </a:t>
            </a:r>
            <a:r>
              <a:rPr lang="en-GB" dirty="0" err="1"/>
              <a:t>i</a:t>
            </a:r>
            <a:r>
              <a:rPr lang="en-GB" dirty="0"/>
              <a:t> Nature Climate Change </a:t>
            </a:r>
          </a:p>
          <a:p>
            <a:r>
              <a:rPr lang="sv" dirty="0"/>
              <a:t>https://www.nature.com/articles/s41558-024-01925-3</a:t>
            </a:r>
            <a:endParaRPr lang="en-SE" dirty="0"/>
          </a:p>
        </p:txBody>
      </p:sp>
    </p:spTree>
    <p:extLst>
      <p:ext uri="{BB962C8B-B14F-4D97-AF65-F5344CB8AC3E}">
        <p14:creationId xmlns:p14="http://schemas.microsoft.com/office/powerpoint/2010/main" val="182160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937DA8-5EDE-4EB3-A53E-C4AF11367AAD}"/>
              </a:ext>
            </a:extLst>
          </p:cNvPr>
          <p:cNvPicPr>
            <a:picLocks noChangeAspect="1"/>
          </p:cNvPicPr>
          <p:nvPr/>
        </p:nvPicPr>
        <p:blipFill rotWithShape="1">
          <a:blip r:embed="rId2"/>
          <a:srcRect l="2237" t="11385" r="37632" b="6002"/>
          <a:stretch/>
        </p:blipFill>
        <p:spPr>
          <a:xfrm>
            <a:off x="878304" y="872958"/>
            <a:ext cx="7748338" cy="5985042"/>
          </a:xfrm>
          <a:prstGeom prst="rect">
            <a:avLst/>
          </a:prstGeom>
        </p:spPr>
      </p:pic>
      <p:sp>
        <p:nvSpPr>
          <p:cNvPr id="3" name="TextBox 2">
            <a:extLst>
              <a:ext uri="{FF2B5EF4-FFF2-40B4-BE49-F238E27FC236}">
                <a16:creationId xmlns:a16="http://schemas.microsoft.com/office/drawing/2014/main" id="{93DBA1FA-4F91-4AA1-88C0-DC321E03E523}"/>
              </a:ext>
            </a:extLst>
          </p:cNvPr>
          <p:cNvSpPr txBox="1"/>
          <p:nvPr/>
        </p:nvSpPr>
        <p:spPr>
          <a:xfrm>
            <a:off x="505326" y="114452"/>
            <a:ext cx="7586116" cy="646331"/>
          </a:xfrm>
          <a:prstGeom prst="rect">
            <a:avLst/>
          </a:prstGeom>
          <a:noFill/>
        </p:spPr>
        <p:txBody>
          <a:bodyPr wrap="none" rtlCol="0">
            <a:spAutoFit/>
          </a:bodyPr>
          <a:lstStyle/>
          <a:p>
            <a:r>
              <a:rPr lang="en-GB" dirty="0"/>
              <a:t>Sedan </a:t>
            </a:r>
            <a:r>
              <a:rPr lang="en-GB" dirty="0" err="1"/>
              <a:t>artikeln</a:t>
            </a:r>
            <a:r>
              <a:rPr lang="en-GB" dirty="0"/>
              <a:t> </a:t>
            </a:r>
            <a:r>
              <a:rPr lang="en-GB" dirty="0" err="1"/>
              <a:t>publicerades</a:t>
            </a:r>
            <a:r>
              <a:rPr lang="en-GB" dirty="0"/>
              <a:t> har </a:t>
            </a:r>
            <a:r>
              <a:rPr lang="en-GB" dirty="0" err="1"/>
              <a:t>ny</a:t>
            </a:r>
            <a:r>
              <a:rPr lang="en-GB" dirty="0"/>
              <a:t> </a:t>
            </a:r>
            <a:r>
              <a:rPr lang="en-GB" dirty="0" err="1"/>
              <a:t>studie</a:t>
            </a:r>
            <a:r>
              <a:rPr lang="en-GB" dirty="0"/>
              <a:t> </a:t>
            </a:r>
            <a:r>
              <a:rPr lang="en-GB" dirty="0" err="1"/>
              <a:t>publicerats</a:t>
            </a:r>
            <a:r>
              <a:rPr lang="en-GB" dirty="0"/>
              <a:t> </a:t>
            </a:r>
            <a:r>
              <a:rPr lang="en-GB" dirty="0" err="1"/>
              <a:t>i</a:t>
            </a:r>
            <a:r>
              <a:rPr lang="en-GB" dirty="0"/>
              <a:t> Nature Climate Change </a:t>
            </a:r>
          </a:p>
          <a:p>
            <a:r>
              <a:rPr lang="sv" dirty="0"/>
              <a:t>https://www.nature.com/articles/s41558-024-01925-3</a:t>
            </a:r>
            <a:endParaRPr lang="en-SE" dirty="0"/>
          </a:p>
        </p:txBody>
      </p:sp>
    </p:spTree>
    <p:extLst>
      <p:ext uri="{BB962C8B-B14F-4D97-AF65-F5344CB8AC3E}">
        <p14:creationId xmlns:p14="http://schemas.microsoft.com/office/powerpoint/2010/main" val="103149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7FDA781-44FE-9393-9B04-868B00F2E44A}"/>
              </a:ext>
            </a:extLst>
          </p:cNvPr>
          <p:cNvPicPr>
            <a:picLocks noChangeAspect="1"/>
          </p:cNvPicPr>
          <p:nvPr/>
        </p:nvPicPr>
        <p:blipFill rotWithShape="1">
          <a:blip r:embed="rId2"/>
          <a:srcRect l="57291" t="9040" r="7501" b="3907"/>
          <a:stretch/>
        </p:blipFill>
        <p:spPr>
          <a:xfrm>
            <a:off x="866774" y="1564228"/>
            <a:ext cx="6851363" cy="5293771"/>
          </a:xfrm>
          <a:prstGeom prst="rect">
            <a:avLst/>
          </a:prstGeom>
        </p:spPr>
      </p:pic>
      <p:sp>
        <p:nvSpPr>
          <p:cNvPr id="4" name="textruta 3">
            <a:extLst>
              <a:ext uri="{FF2B5EF4-FFF2-40B4-BE49-F238E27FC236}">
                <a16:creationId xmlns:a16="http://schemas.microsoft.com/office/drawing/2014/main" id="{BDB23B2E-1B9F-3C31-29FF-31D98A0B0F00}"/>
              </a:ext>
            </a:extLst>
          </p:cNvPr>
          <p:cNvSpPr txBox="1"/>
          <p:nvPr/>
        </p:nvSpPr>
        <p:spPr>
          <a:xfrm>
            <a:off x="132847" y="183483"/>
            <a:ext cx="8684685" cy="1077218"/>
          </a:xfrm>
          <a:prstGeom prst="rect">
            <a:avLst/>
          </a:prstGeom>
          <a:noFill/>
        </p:spPr>
        <p:txBody>
          <a:bodyPr wrap="none" rtlCol="0">
            <a:spAutoFit/>
          </a:bodyPr>
          <a:lstStyle/>
          <a:p>
            <a:r>
              <a:rPr lang="sv-SE" sz="2400" b="1" dirty="0"/>
              <a:t>Vad gör Klimatriksdagen? </a:t>
            </a:r>
          </a:p>
          <a:p>
            <a:endParaRPr lang="sv-SE" sz="2400" b="1" dirty="0"/>
          </a:p>
          <a:p>
            <a:r>
              <a:rPr lang="sv-SE" sz="1600" b="1" dirty="0"/>
              <a:t>Opinionsbildning. Debattinlägg. </a:t>
            </a:r>
            <a:r>
              <a:rPr lang="sv-SE" sz="1600" b="1" dirty="0" err="1"/>
              <a:t>Remiss-svar</a:t>
            </a:r>
            <a:r>
              <a:rPr lang="sv-SE" sz="1600" b="1" dirty="0"/>
              <a:t>. Påverkansarbete politiker. Samordning klimatrörelsen. </a:t>
            </a:r>
          </a:p>
        </p:txBody>
      </p:sp>
    </p:spTree>
    <p:extLst>
      <p:ext uri="{BB962C8B-B14F-4D97-AF65-F5344CB8AC3E}">
        <p14:creationId xmlns:p14="http://schemas.microsoft.com/office/powerpoint/2010/main" val="143583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F1DD3F1-7428-248B-16D6-ADCF4F9C1827}"/>
              </a:ext>
            </a:extLst>
          </p:cNvPr>
          <p:cNvPicPr>
            <a:picLocks noChangeAspect="1"/>
          </p:cNvPicPr>
          <p:nvPr/>
        </p:nvPicPr>
        <p:blipFill rotWithShape="1">
          <a:blip r:embed="rId2"/>
          <a:srcRect l="19150" t="17844" r="62222" b="4143"/>
          <a:stretch/>
        </p:blipFill>
        <p:spPr>
          <a:xfrm>
            <a:off x="1995487" y="154823"/>
            <a:ext cx="4932509" cy="6455527"/>
          </a:xfrm>
          <a:prstGeom prst="rect">
            <a:avLst/>
          </a:prstGeom>
        </p:spPr>
      </p:pic>
      <p:sp>
        <p:nvSpPr>
          <p:cNvPr id="2" name="TextBox 1">
            <a:extLst>
              <a:ext uri="{FF2B5EF4-FFF2-40B4-BE49-F238E27FC236}">
                <a16:creationId xmlns:a16="http://schemas.microsoft.com/office/drawing/2014/main" id="{83933B9E-19C8-4CBA-89FB-98E73A40F8B8}"/>
              </a:ext>
            </a:extLst>
          </p:cNvPr>
          <p:cNvSpPr txBox="1"/>
          <p:nvPr/>
        </p:nvSpPr>
        <p:spPr>
          <a:xfrm>
            <a:off x="1217006" y="5135682"/>
            <a:ext cx="6489469" cy="400110"/>
          </a:xfrm>
          <a:prstGeom prst="rect">
            <a:avLst/>
          </a:prstGeom>
          <a:solidFill>
            <a:schemeClr val="bg1"/>
          </a:solidFill>
        </p:spPr>
        <p:txBody>
          <a:bodyPr wrap="none" rtlCol="0">
            <a:spAutoFit/>
          </a:bodyPr>
          <a:lstStyle/>
          <a:p>
            <a:r>
              <a:rPr lang="en-GB" sz="2000" b="1" dirty="0" err="1"/>
              <a:t>Ladda</a:t>
            </a:r>
            <a:r>
              <a:rPr lang="en-GB" sz="2000" b="1" dirty="0"/>
              <a:t> </a:t>
            </a:r>
            <a:r>
              <a:rPr lang="en-GB" sz="2000" b="1" dirty="0" err="1"/>
              <a:t>ner</a:t>
            </a:r>
            <a:r>
              <a:rPr lang="en-GB" sz="2000" b="1" dirty="0"/>
              <a:t> </a:t>
            </a:r>
            <a:r>
              <a:rPr lang="en-GB" sz="2000" b="1" dirty="0" err="1"/>
              <a:t>omställningsplanen</a:t>
            </a:r>
            <a:r>
              <a:rPr lang="en-GB" sz="2000" b="1" dirty="0"/>
              <a:t> </a:t>
            </a:r>
            <a:r>
              <a:rPr lang="en-GB" sz="2000" b="1" dirty="0" err="1"/>
              <a:t>som</a:t>
            </a:r>
            <a:r>
              <a:rPr lang="en-GB" sz="2000" b="1" dirty="0"/>
              <a:t> </a:t>
            </a:r>
            <a:r>
              <a:rPr lang="en-GB" sz="2000" b="1" dirty="0" err="1"/>
              <a:t>en</a:t>
            </a:r>
            <a:r>
              <a:rPr lang="en-GB" sz="2000" b="1" dirty="0"/>
              <a:t> pdf </a:t>
            </a:r>
            <a:r>
              <a:rPr lang="en-GB" sz="2000" b="1" dirty="0" err="1"/>
              <a:t>från</a:t>
            </a:r>
            <a:r>
              <a:rPr lang="en-GB" sz="2000" b="1" dirty="0"/>
              <a:t> </a:t>
            </a:r>
            <a:r>
              <a:rPr lang="en-GB" sz="2000" b="1" dirty="0" err="1">
                <a:hlinkClick r:id="rId3"/>
              </a:rPr>
              <a:t>denna</a:t>
            </a:r>
            <a:r>
              <a:rPr lang="en-GB" sz="2000" b="1" dirty="0">
                <a:hlinkClick r:id="rId3"/>
              </a:rPr>
              <a:t> </a:t>
            </a:r>
            <a:r>
              <a:rPr lang="en-GB" sz="2000" b="1" dirty="0" err="1">
                <a:hlinkClick r:id="rId3"/>
              </a:rPr>
              <a:t>länk</a:t>
            </a:r>
            <a:r>
              <a:rPr lang="en-GB" sz="2000" b="1" dirty="0">
                <a:hlinkClick r:id="rId3"/>
              </a:rPr>
              <a:t>! </a:t>
            </a:r>
            <a:endParaRPr lang="en-SE" sz="2000" b="1" dirty="0"/>
          </a:p>
        </p:txBody>
      </p:sp>
    </p:spTree>
    <p:extLst>
      <p:ext uri="{BB962C8B-B14F-4D97-AF65-F5344CB8AC3E}">
        <p14:creationId xmlns:p14="http://schemas.microsoft.com/office/powerpoint/2010/main" val="77917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AFD459-9444-4069-A442-6DD3DD8A57D4}"/>
              </a:ext>
            </a:extLst>
          </p:cNvPr>
          <p:cNvSpPr txBox="1"/>
          <p:nvPr/>
        </p:nvSpPr>
        <p:spPr>
          <a:xfrm>
            <a:off x="4114800" y="2971800"/>
            <a:ext cx="914400" cy="914400"/>
          </a:xfrm>
          <a:prstGeom prst="rect">
            <a:avLst/>
          </a:prstGeom>
          <a:noFill/>
        </p:spPr>
        <p:txBody>
          <a:bodyPr wrap="square" rtlCol="0">
            <a:spAutoFit/>
          </a:bodyPr>
          <a:lstStyle/>
          <a:p>
            <a:endParaRPr lang="en-SE" dirty="0"/>
          </a:p>
        </p:txBody>
      </p:sp>
      <p:sp>
        <p:nvSpPr>
          <p:cNvPr id="3" name="TextBox 2">
            <a:extLst>
              <a:ext uri="{FF2B5EF4-FFF2-40B4-BE49-F238E27FC236}">
                <a16:creationId xmlns:a16="http://schemas.microsoft.com/office/drawing/2014/main" id="{80BE579D-1D74-4178-8304-A8D0439DB6C3}"/>
              </a:ext>
            </a:extLst>
          </p:cNvPr>
          <p:cNvSpPr txBox="1"/>
          <p:nvPr/>
        </p:nvSpPr>
        <p:spPr>
          <a:xfrm>
            <a:off x="177340" y="300023"/>
            <a:ext cx="8966660" cy="5724644"/>
          </a:xfrm>
          <a:prstGeom prst="rect">
            <a:avLst/>
          </a:prstGeom>
          <a:noFill/>
        </p:spPr>
        <p:txBody>
          <a:bodyPr wrap="square" rtlCol="0">
            <a:spAutoFit/>
          </a:bodyPr>
          <a:lstStyle/>
          <a:p>
            <a:r>
              <a:rPr lang="sv" b="1" dirty="0">
                <a:latin typeface="Calibri" panose="020F0502020204030204" pitchFamily="34" charset="0"/>
                <a:cs typeface="Calibri" panose="020F0502020204030204" pitchFamily="34" charset="0"/>
              </a:rPr>
              <a:t>14 åtgärder för att minska utsläppen i transportsektorn - Klimatriksdagen</a:t>
            </a:r>
            <a:r>
              <a:rPr lang="en-GB" b="1" dirty="0">
                <a:latin typeface="Calibri" panose="020F0502020204030204" pitchFamily="34" charset="0"/>
                <a:cs typeface="Calibri" panose="020F0502020204030204" pitchFamily="34" charset="0"/>
              </a:rPr>
              <a:t>s </a:t>
            </a:r>
            <a:r>
              <a:rPr lang="en-GB" b="1" dirty="0" err="1">
                <a:latin typeface="Calibri" panose="020F0502020204030204" pitchFamily="34" charset="0"/>
                <a:cs typeface="Calibri" panose="020F0502020204030204" pitchFamily="34" charset="0"/>
              </a:rPr>
              <a:t>omställningsplan</a:t>
            </a:r>
            <a:r>
              <a:rPr lang="en-GB" b="1" dirty="0">
                <a:latin typeface="Calibri" panose="020F0502020204030204" pitchFamily="34" charset="0"/>
                <a:cs typeface="Calibri" panose="020F0502020204030204" pitchFamily="34" charset="0"/>
              </a:rPr>
              <a:t> </a:t>
            </a:r>
            <a:endParaRPr lang="en-SE" dirty="0">
              <a:latin typeface="Calibri" panose="020F0502020204030204" pitchFamily="34" charset="0"/>
              <a:cs typeface="Calibri" panose="020F0502020204030204" pitchFamily="34" charset="0"/>
            </a:endParaRPr>
          </a:p>
          <a:p>
            <a:r>
              <a:rPr lang="sv" sz="1200" dirty="0">
                <a:latin typeface="Calibri" panose="020F0502020204030204" pitchFamily="34" charset="0"/>
                <a:cs typeface="Calibri" panose="020F0502020204030204" pitchFamily="34" charset="0"/>
              </a:rPr>
              <a:t>Enligt sid 8 i rapporten ’Omställning till ett hållbart transport- och mobilitetssystem’ </a:t>
            </a:r>
            <a:endParaRPr lang="en-SE" sz="1200" dirty="0">
              <a:latin typeface="Calibri" panose="020F0502020204030204" pitchFamily="34" charset="0"/>
              <a:cs typeface="Calibri" panose="020F0502020204030204" pitchFamily="34" charset="0"/>
            </a:endParaRPr>
          </a:p>
          <a:p>
            <a:r>
              <a:rPr lang="sv" sz="1200" dirty="0">
                <a:latin typeface="Calibri" panose="020F0502020204030204" pitchFamily="34" charset="0"/>
                <a:cs typeface="Calibri" panose="020F0502020204030204" pitchFamily="34" charset="0"/>
              </a:rPr>
              <a:t>ISBN 878-91-7929-470-0</a:t>
            </a:r>
          </a:p>
          <a:p>
            <a:endParaRPr lang="en-SE" sz="1200" dirty="0">
              <a:latin typeface="Calibri" panose="020F0502020204030204" pitchFamily="34" charset="0"/>
              <a:cs typeface="Calibri" panose="020F0502020204030204" pitchFamily="34" charset="0"/>
            </a:endParaRPr>
          </a:p>
          <a:p>
            <a:r>
              <a:rPr lang="sv" sz="1200" dirty="0">
                <a:latin typeface="Calibri" panose="020F0502020204030204" pitchFamily="34" charset="0"/>
                <a:cs typeface="Calibri" panose="020F0502020204030204" pitchFamily="34" charset="0"/>
              </a:rPr>
              <a:t>Åtgärderna ger en minskning av personbilstrafiken med 2 procent per år i tio år (dvs med 15% på 10 år), med en fördubbling av kollektivtrafiken och med förbättringar för cykling och gång.</a:t>
            </a:r>
          </a:p>
          <a:p>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Bilar ska så snabbt som möjligt elektrifieras. </a:t>
            </a:r>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Förbud för nyförsäljning av personbilar och lätta lastbilar med förbränningsmotor samt laddhybrider från och med 2025. </a:t>
            </a:r>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Satsningar, där ökade statliga åtaganden krävs, på laddinfrastruktur och åtgärder som ger förutsättningar och incitament för minskat trafikarbete och ökad andel el-drift på väg. </a:t>
            </a:r>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Bilar som ersätts behöver återvinnas för att inte fortsätta orsaka utsläpp.</a:t>
            </a:r>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highlight>
                  <a:srgbClr val="FFFF00"/>
                </a:highlight>
                <a:latin typeface="Calibri" panose="020F0502020204030204" pitchFamily="34" charset="0"/>
                <a:cs typeface="Calibri" panose="020F0502020204030204" pitchFamily="34" charset="0"/>
              </a:rPr>
              <a:t>Ekonomiska incitament för konvertering av personbilar med förbränningsmotor till el- eller biogasdrift samt för uppgradering av laddhybrider till elbilar. </a:t>
            </a:r>
            <a:endParaRPr lang="en-SE" sz="1200" dirty="0">
              <a:highlight>
                <a:srgbClr val="FFFF00"/>
              </a:highlight>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Byte av batterier i äldre laddhybrider kan vara ett ekonomiskt och klimatvänligt sätt att öka körsträckan som kan köras utan utsläpp.</a:t>
            </a:r>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highlight>
                  <a:srgbClr val="FFFF00"/>
                </a:highlight>
                <a:latin typeface="Calibri" panose="020F0502020204030204" pitchFamily="34" charset="0"/>
                <a:cs typeface="Calibri" panose="020F0502020204030204" pitchFamily="34" charset="0"/>
              </a:rPr>
              <a:t>Dynamiska (efter trängsel) och differentierade (efter fordonstyp, efter vikt och motortyp och tillgång till alternativa färdmedel med skillnader mellan stad och land) vägavgifter införs för personbilar och lätta lastbilar, och skapar trafikrättvisa mellan de som kör bil och de som åker kollektivt. Vägavgifterna införs i första hand i stadsmiljöer.</a:t>
            </a:r>
            <a:endParaRPr lang="en-SE" sz="1200" dirty="0">
              <a:highlight>
                <a:srgbClr val="FFFF00"/>
              </a:highlight>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highlight>
                  <a:srgbClr val="FFFF00"/>
                </a:highlight>
                <a:latin typeface="Calibri" panose="020F0502020204030204" pitchFamily="34" charset="0"/>
                <a:cs typeface="Calibri" panose="020F0502020204030204" pitchFamily="34" charset="0"/>
              </a:rPr>
              <a:t>Intäkter från skatter från drivmedel och dynamiska, differentierade vägavgifter bidrar till finansiering av kollektivtrafiken, med utbyggd kollektivtrafik även på landsbygden. </a:t>
            </a:r>
            <a:endParaRPr lang="en-SE" sz="1200" dirty="0">
              <a:highlight>
                <a:srgbClr val="FFFF00"/>
              </a:highlight>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highlight>
                  <a:srgbClr val="FFFF00"/>
                </a:highlight>
                <a:latin typeface="Calibri" panose="020F0502020204030204" pitchFamily="34" charset="0"/>
                <a:cs typeface="Calibri" panose="020F0502020204030204" pitchFamily="34" charset="0"/>
              </a:rPr>
              <a:t>Vägavgifter införs även för tunga lastbilar. </a:t>
            </a:r>
            <a:endParaRPr lang="en-SE" sz="1200" dirty="0">
              <a:highlight>
                <a:srgbClr val="FFFF00"/>
              </a:highlight>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Inrikesflyg förbjudas där tågförbindelser finns för resor med restider under fem timmar. </a:t>
            </a:r>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För internationellt flyg ska skatt ska kunna läggas på flygbränslet, till det är uppnått höjs flygskatten. Marknadsföring av flyg ska innehålla uppgifter om de utsläpp som resorna orsakar. Annonsering förbjuds för transportmedel med stora utsläpp.</a:t>
            </a:r>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Överföring från väg till järnväg av person- och godstrafik och stora satsningar för utbyggnad av järnvägssystemet vilket lånefinansieras. För att utsläpp, som genereras under byggtiden ska kunna kompenseras av minskade trafikutsläpp måste satsningarna påbörjas nu och vara i drift före 2030.</a:t>
            </a:r>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För överföring av godstransporterna på väg till järnväg och sjöfart krävs åtgärder i form av förbättrade omlastningspunkter, satsningar på hamnar och slussar. Ekonomiska incitament genom förändrade farledsavgifter och modifierade banavgifter på järnväg.</a:t>
            </a:r>
            <a:endParaRPr lang="en-SE" sz="1200" dirty="0">
              <a:latin typeface="Calibri" panose="020F0502020204030204" pitchFamily="34" charset="0"/>
              <a:cs typeface="Calibri" panose="020F0502020204030204" pitchFamily="34" charset="0"/>
            </a:endParaRPr>
          </a:p>
          <a:p>
            <a:pPr marL="228600" lvl="0" indent="-228600">
              <a:buFont typeface="+mj-lt"/>
              <a:buAutoNum type="arabicPeriod"/>
            </a:pPr>
            <a:r>
              <a:rPr lang="sv" sz="1200" dirty="0">
                <a:latin typeface="Calibri" panose="020F0502020204030204" pitchFamily="34" charset="0"/>
                <a:cs typeface="Calibri" panose="020F0502020204030204" pitchFamily="34" charset="0"/>
              </a:rPr>
              <a:t>För arbetsmaskiner nås minskade utsläpp nås genom förbud för förbränningsmotorer och insatser för övergång till eldrift.</a:t>
            </a:r>
            <a:endParaRPr lang="en-S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800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B17774-3F17-4850-8A20-6F0EF04822C4}"/>
              </a:ext>
            </a:extLst>
          </p:cNvPr>
          <p:cNvPicPr>
            <a:picLocks noChangeAspect="1"/>
          </p:cNvPicPr>
          <p:nvPr/>
        </p:nvPicPr>
        <p:blipFill rotWithShape="1">
          <a:blip r:embed="rId2"/>
          <a:srcRect l="8816" t="5299" r="12237" b="27767"/>
          <a:stretch/>
        </p:blipFill>
        <p:spPr>
          <a:xfrm>
            <a:off x="312821" y="108283"/>
            <a:ext cx="8051902" cy="3838075"/>
          </a:xfrm>
          <a:prstGeom prst="rect">
            <a:avLst/>
          </a:prstGeom>
        </p:spPr>
      </p:pic>
      <p:pic>
        <p:nvPicPr>
          <p:cNvPr id="3" name="Picture 2">
            <a:extLst>
              <a:ext uri="{FF2B5EF4-FFF2-40B4-BE49-F238E27FC236}">
                <a16:creationId xmlns:a16="http://schemas.microsoft.com/office/drawing/2014/main" id="{9268C33D-1CA0-4B9F-806B-18ACCF756458}"/>
              </a:ext>
            </a:extLst>
          </p:cNvPr>
          <p:cNvPicPr>
            <a:picLocks noChangeAspect="1"/>
          </p:cNvPicPr>
          <p:nvPr/>
        </p:nvPicPr>
        <p:blipFill rotWithShape="1">
          <a:blip r:embed="rId3"/>
          <a:srcRect l="11316" t="25192" r="11944" b="42979"/>
          <a:stretch/>
        </p:blipFill>
        <p:spPr>
          <a:xfrm>
            <a:off x="372521" y="4138863"/>
            <a:ext cx="8771479" cy="2045368"/>
          </a:xfrm>
          <a:prstGeom prst="rect">
            <a:avLst/>
          </a:prstGeom>
        </p:spPr>
      </p:pic>
      <p:cxnSp>
        <p:nvCxnSpPr>
          <p:cNvPr id="6" name="Straight Connector 5">
            <a:extLst>
              <a:ext uri="{FF2B5EF4-FFF2-40B4-BE49-F238E27FC236}">
                <a16:creationId xmlns:a16="http://schemas.microsoft.com/office/drawing/2014/main" id="{C263A4B9-B405-4C9A-8917-ACE811D62541}"/>
              </a:ext>
            </a:extLst>
          </p:cNvPr>
          <p:cNvCxnSpPr/>
          <p:nvPr/>
        </p:nvCxnSpPr>
        <p:spPr>
          <a:xfrm>
            <a:off x="2574758" y="5594684"/>
            <a:ext cx="60278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7FD1C19-73BB-4F7A-A45B-0A9B52E59869}"/>
              </a:ext>
            </a:extLst>
          </p:cNvPr>
          <p:cNvCxnSpPr>
            <a:cxnSpLocks/>
          </p:cNvCxnSpPr>
          <p:nvPr/>
        </p:nvCxnSpPr>
        <p:spPr>
          <a:xfrm>
            <a:off x="669758" y="5867399"/>
            <a:ext cx="730717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813A43F-8339-4A05-8436-C8DEE873FF2E}"/>
              </a:ext>
            </a:extLst>
          </p:cNvPr>
          <p:cNvCxnSpPr>
            <a:cxnSpLocks/>
          </p:cNvCxnSpPr>
          <p:nvPr/>
        </p:nvCxnSpPr>
        <p:spPr>
          <a:xfrm>
            <a:off x="669758" y="6180220"/>
            <a:ext cx="13154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88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F4968-19CB-485E-913A-70719C24BA09}"/>
              </a:ext>
            </a:extLst>
          </p:cNvPr>
          <p:cNvSpPr txBox="1"/>
          <p:nvPr/>
        </p:nvSpPr>
        <p:spPr>
          <a:xfrm>
            <a:off x="385011" y="381000"/>
            <a:ext cx="8390021" cy="5909310"/>
          </a:xfrm>
          <a:prstGeom prst="rect">
            <a:avLst/>
          </a:prstGeom>
          <a:noFill/>
        </p:spPr>
        <p:txBody>
          <a:bodyPr wrap="square" rtlCol="0">
            <a:spAutoFit/>
          </a:bodyPr>
          <a:lstStyle/>
          <a:p>
            <a:r>
              <a:rPr lang="en-GB" b="1" dirty="0"/>
              <a:t>Om </a:t>
            </a:r>
            <a:r>
              <a:rPr lang="en-GB" b="1" dirty="0" err="1"/>
              <a:t>konvertering</a:t>
            </a:r>
            <a:r>
              <a:rPr lang="en-GB" b="1" dirty="0"/>
              <a:t> </a:t>
            </a:r>
            <a:r>
              <a:rPr lang="en-GB" b="1" dirty="0" err="1"/>
              <a:t>av</a:t>
            </a:r>
            <a:r>
              <a:rPr lang="en-GB" b="1" dirty="0"/>
              <a:t> </a:t>
            </a:r>
            <a:r>
              <a:rPr lang="en-GB" b="1" dirty="0" err="1"/>
              <a:t>fossildrivna</a:t>
            </a:r>
            <a:r>
              <a:rPr lang="en-GB" b="1" dirty="0"/>
              <a:t> </a:t>
            </a:r>
            <a:r>
              <a:rPr lang="en-GB" b="1" dirty="0" err="1"/>
              <a:t>bilar</a:t>
            </a:r>
            <a:r>
              <a:rPr lang="en-GB" b="1" dirty="0"/>
              <a:t> till drift med biogas </a:t>
            </a:r>
            <a:r>
              <a:rPr lang="en-GB" b="1" dirty="0" err="1"/>
              <a:t>eller</a:t>
            </a:r>
            <a:r>
              <a:rPr lang="en-GB" b="1" dirty="0"/>
              <a:t> el</a:t>
            </a:r>
          </a:p>
          <a:p>
            <a:endParaRPr lang="en-GB" b="1" dirty="0"/>
          </a:p>
          <a:p>
            <a:r>
              <a:rPr lang="en-GB" dirty="0"/>
              <a:t>250 000 </a:t>
            </a:r>
            <a:r>
              <a:rPr lang="en-GB" dirty="0" err="1"/>
              <a:t>elbilar</a:t>
            </a:r>
            <a:endParaRPr lang="en-GB" dirty="0"/>
          </a:p>
          <a:p>
            <a:r>
              <a:rPr lang="en-GB" dirty="0"/>
              <a:t>5 </a:t>
            </a:r>
            <a:r>
              <a:rPr lang="en-GB" dirty="0" err="1"/>
              <a:t>miljoner</a:t>
            </a:r>
            <a:r>
              <a:rPr lang="en-GB" dirty="0"/>
              <a:t> </a:t>
            </a:r>
            <a:r>
              <a:rPr lang="en-GB" dirty="0" err="1"/>
              <a:t>fossilbilar</a:t>
            </a:r>
            <a:r>
              <a:rPr lang="en-GB" dirty="0"/>
              <a:t>, </a:t>
            </a:r>
            <a:r>
              <a:rPr lang="en-GB" dirty="0" err="1"/>
              <a:t>cirka</a:t>
            </a:r>
            <a:r>
              <a:rPr lang="en-GB" dirty="0"/>
              <a:t> </a:t>
            </a:r>
            <a:r>
              <a:rPr lang="en-GB" dirty="0" err="1"/>
              <a:t>hälften</a:t>
            </a:r>
            <a:r>
              <a:rPr lang="en-GB" dirty="0"/>
              <a:t> diesel </a:t>
            </a:r>
          </a:p>
          <a:p>
            <a:endParaRPr lang="en-GB" dirty="0"/>
          </a:p>
          <a:p>
            <a:r>
              <a:rPr lang="en-GB" dirty="0" err="1"/>
              <a:t>Frågor</a:t>
            </a:r>
            <a:r>
              <a:rPr lang="en-GB" dirty="0"/>
              <a:t>: </a:t>
            </a:r>
          </a:p>
          <a:p>
            <a:pPr marL="342900" indent="-342900">
              <a:buFont typeface="+mj-lt"/>
              <a:buAutoNum type="arabicPeriod"/>
            </a:pPr>
            <a:r>
              <a:rPr lang="en-GB" dirty="0" err="1"/>
              <a:t>Svårt</a:t>
            </a:r>
            <a:r>
              <a:rPr lang="en-GB" dirty="0"/>
              <a:t> </a:t>
            </a:r>
            <a:r>
              <a:rPr lang="en-GB" dirty="0" err="1"/>
              <a:t>att</a:t>
            </a:r>
            <a:r>
              <a:rPr lang="en-GB" dirty="0"/>
              <a:t> </a:t>
            </a:r>
            <a:r>
              <a:rPr lang="en-GB" dirty="0" err="1"/>
              <a:t>konvertera</a:t>
            </a:r>
            <a:r>
              <a:rPr lang="en-GB" dirty="0"/>
              <a:t> till </a:t>
            </a:r>
            <a:r>
              <a:rPr lang="en-GB" dirty="0" err="1"/>
              <a:t>eldrift</a:t>
            </a:r>
            <a:r>
              <a:rPr lang="en-GB" dirty="0"/>
              <a:t>, </a:t>
            </a:r>
            <a:r>
              <a:rPr lang="en-GB" dirty="0" err="1"/>
              <a:t>lätt</a:t>
            </a:r>
            <a:r>
              <a:rPr lang="en-GB" dirty="0"/>
              <a:t> </a:t>
            </a:r>
            <a:r>
              <a:rPr lang="en-GB" dirty="0" err="1"/>
              <a:t>att</a:t>
            </a:r>
            <a:r>
              <a:rPr lang="en-GB" dirty="0"/>
              <a:t> </a:t>
            </a:r>
            <a:r>
              <a:rPr lang="en-GB" dirty="0" err="1"/>
              <a:t>konvertera</a:t>
            </a:r>
            <a:r>
              <a:rPr lang="en-GB" dirty="0"/>
              <a:t> till biogas? </a:t>
            </a:r>
          </a:p>
          <a:p>
            <a:pPr marL="342900" indent="-342900">
              <a:buFont typeface="+mj-lt"/>
              <a:buAutoNum type="arabicPeriod"/>
            </a:pPr>
            <a:r>
              <a:rPr lang="en-GB" dirty="0" err="1"/>
              <a:t>Vad</a:t>
            </a:r>
            <a:r>
              <a:rPr lang="en-GB" dirty="0"/>
              <a:t> </a:t>
            </a:r>
            <a:r>
              <a:rPr lang="en-GB" dirty="0" err="1"/>
              <a:t>kostar</a:t>
            </a:r>
            <a:r>
              <a:rPr lang="en-GB" dirty="0"/>
              <a:t> det? </a:t>
            </a:r>
          </a:p>
          <a:p>
            <a:pPr marL="342900" indent="-342900">
              <a:buFont typeface="+mj-lt"/>
              <a:buAutoNum type="arabicPeriod"/>
            </a:pPr>
            <a:r>
              <a:rPr lang="en-GB" dirty="0" err="1"/>
              <a:t>Hur</a:t>
            </a:r>
            <a:r>
              <a:rPr lang="en-GB" dirty="0"/>
              <a:t> </a:t>
            </a:r>
            <a:r>
              <a:rPr lang="en-GB" dirty="0" err="1"/>
              <a:t>mycket</a:t>
            </a:r>
            <a:r>
              <a:rPr lang="en-GB" dirty="0"/>
              <a:t> </a:t>
            </a:r>
            <a:r>
              <a:rPr lang="en-GB" dirty="0" err="1"/>
              <a:t>vore</a:t>
            </a:r>
            <a:r>
              <a:rPr lang="en-GB" dirty="0"/>
              <a:t> det </a:t>
            </a:r>
            <a:r>
              <a:rPr lang="en-GB" dirty="0" err="1"/>
              <a:t>rimligt</a:t>
            </a:r>
            <a:r>
              <a:rPr lang="en-GB" dirty="0"/>
              <a:t> </a:t>
            </a:r>
            <a:r>
              <a:rPr lang="en-GB" dirty="0" err="1"/>
              <a:t>att</a:t>
            </a:r>
            <a:r>
              <a:rPr lang="en-GB" dirty="0"/>
              <a:t> </a:t>
            </a:r>
            <a:r>
              <a:rPr lang="en-GB" dirty="0" err="1"/>
              <a:t>staten</a:t>
            </a:r>
            <a:r>
              <a:rPr lang="en-GB" dirty="0"/>
              <a:t> </a:t>
            </a:r>
            <a:r>
              <a:rPr lang="en-GB" dirty="0" err="1"/>
              <a:t>subventionerar</a:t>
            </a:r>
            <a:r>
              <a:rPr lang="en-GB" dirty="0"/>
              <a:t> det med? </a:t>
            </a:r>
          </a:p>
          <a:p>
            <a:pPr marL="342900" indent="-342900">
              <a:buFont typeface="+mj-lt"/>
              <a:buAutoNum type="arabicPeriod"/>
            </a:pPr>
            <a:endParaRPr lang="en-GB" dirty="0"/>
          </a:p>
          <a:p>
            <a:pPr marL="342900" indent="-342900">
              <a:buFont typeface="+mj-lt"/>
              <a:buAutoNum type="arabicPeriod"/>
            </a:pPr>
            <a:r>
              <a:rPr lang="en-GB" dirty="0" err="1"/>
              <a:t>Är</a:t>
            </a:r>
            <a:r>
              <a:rPr lang="en-GB" dirty="0"/>
              <a:t> det </a:t>
            </a:r>
            <a:r>
              <a:rPr lang="en-GB" dirty="0" err="1"/>
              <a:t>rimligt</a:t>
            </a:r>
            <a:r>
              <a:rPr lang="en-GB" dirty="0"/>
              <a:t> </a:t>
            </a:r>
            <a:r>
              <a:rPr lang="en-GB" dirty="0" err="1"/>
              <a:t>att</a:t>
            </a:r>
            <a:r>
              <a:rPr lang="en-GB" dirty="0"/>
              <a:t> </a:t>
            </a:r>
            <a:r>
              <a:rPr lang="en-GB" dirty="0" err="1"/>
              <a:t>konvertera</a:t>
            </a:r>
            <a:r>
              <a:rPr lang="en-GB" dirty="0"/>
              <a:t> 2.5 </a:t>
            </a:r>
            <a:r>
              <a:rPr lang="en-GB" dirty="0" err="1"/>
              <a:t>miljoner</a:t>
            </a:r>
            <a:r>
              <a:rPr lang="en-GB" dirty="0"/>
              <a:t> </a:t>
            </a:r>
            <a:r>
              <a:rPr lang="en-GB" dirty="0" err="1"/>
              <a:t>bilar</a:t>
            </a:r>
            <a:r>
              <a:rPr lang="en-GB" dirty="0"/>
              <a:t> till biogas?</a:t>
            </a:r>
          </a:p>
          <a:p>
            <a:pPr marL="342900" indent="-342900">
              <a:buFont typeface="+mj-lt"/>
              <a:buAutoNum type="arabicPeriod"/>
            </a:pPr>
            <a:r>
              <a:rPr lang="en-GB" dirty="0" err="1"/>
              <a:t>Vad</a:t>
            </a:r>
            <a:r>
              <a:rPr lang="en-GB" dirty="0"/>
              <a:t> </a:t>
            </a:r>
            <a:r>
              <a:rPr lang="en-GB" dirty="0" err="1"/>
              <a:t>kostar</a:t>
            </a:r>
            <a:r>
              <a:rPr lang="en-GB" dirty="0"/>
              <a:t> det? </a:t>
            </a:r>
          </a:p>
          <a:p>
            <a:pPr marL="342900" indent="-342900">
              <a:buFont typeface="+mj-lt"/>
              <a:buAutoNum type="arabicPeriod"/>
            </a:pPr>
            <a:r>
              <a:rPr lang="en-GB" dirty="0" err="1"/>
              <a:t>Hur</a:t>
            </a:r>
            <a:r>
              <a:rPr lang="en-GB" dirty="0"/>
              <a:t> </a:t>
            </a:r>
            <a:r>
              <a:rPr lang="en-GB" dirty="0" err="1"/>
              <a:t>mycket</a:t>
            </a:r>
            <a:r>
              <a:rPr lang="en-GB" dirty="0"/>
              <a:t> </a:t>
            </a:r>
            <a:r>
              <a:rPr lang="en-GB" dirty="0" err="1"/>
              <a:t>vore</a:t>
            </a:r>
            <a:r>
              <a:rPr lang="en-GB" dirty="0"/>
              <a:t> det </a:t>
            </a:r>
            <a:r>
              <a:rPr lang="en-GB" dirty="0" err="1"/>
              <a:t>rimligt</a:t>
            </a:r>
            <a:r>
              <a:rPr lang="en-GB" dirty="0"/>
              <a:t> </a:t>
            </a:r>
            <a:r>
              <a:rPr lang="en-GB" dirty="0" err="1"/>
              <a:t>att</a:t>
            </a:r>
            <a:r>
              <a:rPr lang="en-GB" dirty="0"/>
              <a:t> </a:t>
            </a:r>
            <a:r>
              <a:rPr lang="en-GB" dirty="0" err="1"/>
              <a:t>staten</a:t>
            </a:r>
            <a:r>
              <a:rPr lang="en-GB" dirty="0"/>
              <a:t> </a:t>
            </a:r>
            <a:r>
              <a:rPr lang="en-GB" dirty="0" err="1"/>
              <a:t>subventionerar</a:t>
            </a:r>
            <a:r>
              <a:rPr lang="en-GB" dirty="0"/>
              <a:t> det med? </a:t>
            </a:r>
          </a:p>
          <a:p>
            <a:pPr marL="342900" indent="-342900">
              <a:buFont typeface="+mj-lt"/>
              <a:buAutoNum type="arabicPeriod"/>
            </a:pPr>
            <a:endParaRPr lang="en-GB" dirty="0"/>
          </a:p>
          <a:p>
            <a:pPr marL="342900" indent="-342900">
              <a:buFont typeface="+mj-lt"/>
              <a:buAutoNum type="arabicPeriod"/>
            </a:pPr>
            <a:r>
              <a:rPr lang="en-GB" dirty="0" err="1"/>
              <a:t>Hur</a:t>
            </a:r>
            <a:r>
              <a:rPr lang="en-GB" dirty="0"/>
              <a:t> </a:t>
            </a:r>
            <a:r>
              <a:rPr lang="en-GB" dirty="0" err="1"/>
              <a:t>mycket</a:t>
            </a:r>
            <a:r>
              <a:rPr lang="en-GB" dirty="0"/>
              <a:t> biogas </a:t>
            </a:r>
            <a:r>
              <a:rPr lang="en-GB" dirty="0" err="1"/>
              <a:t>behövs</a:t>
            </a:r>
            <a:r>
              <a:rPr lang="en-GB" dirty="0"/>
              <a:t>? </a:t>
            </a:r>
          </a:p>
          <a:p>
            <a:pPr marL="342900" indent="-342900">
              <a:buFont typeface="+mj-lt"/>
              <a:buAutoNum type="arabicPeriod"/>
            </a:pPr>
            <a:r>
              <a:rPr lang="en-GB" dirty="0"/>
              <a:t>Nu </a:t>
            </a:r>
            <a:r>
              <a:rPr lang="en-GB" dirty="0" err="1"/>
              <a:t>produceras</a:t>
            </a:r>
            <a:r>
              <a:rPr lang="en-GB" dirty="0"/>
              <a:t> 1.7 </a:t>
            </a:r>
            <a:r>
              <a:rPr lang="en-GB" dirty="0" err="1"/>
              <a:t>TWh</a:t>
            </a:r>
            <a:r>
              <a:rPr lang="en-GB" dirty="0"/>
              <a:t>/</a:t>
            </a:r>
            <a:r>
              <a:rPr lang="en-GB" dirty="0" err="1"/>
              <a:t>år</a:t>
            </a:r>
            <a:r>
              <a:rPr lang="en-GB" dirty="0"/>
              <a:t> - partier driver </a:t>
            </a:r>
            <a:r>
              <a:rPr lang="en-GB" dirty="0" err="1"/>
              <a:t>på</a:t>
            </a:r>
            <a:r>
              <a:rPr lang="en-GB" dirty="0"/>
              <a:t> </a:t>
            </a:r>
            <a:r>
              <a:rPr lang="en-GB" dirty="0" err="1"/>
              <a:t>för</a:t>
            </a:r>
            <a:r>
              <a:rPr lang="en-GB" dirty="0"/>
              <a:t> </a:t>
            </a:r>
            <a:r>
              <a:rPr lang="en-GB" dirty="0" err="1"/>
              <a:t>att</a:t>
            </a:r>
            <a:r>
              <a:rPr lang="en-GB" dirty="0"/>
              <a:t> </a:t>
            </a:r>
            <a:r>
              <a:rPr lang="en-GB" dirty="0" err="1"/>
              <a:t>mer</a:t>
            </a:r>
            <a:r>
              <a:rPr lang="en-GB" dirty="0"/>
              <a:t> </a:t>
            </a:r>
            <a:r>
              <a:rPr lang="en-GB" dirty="0" err="1"/>
              <a:t>än</a:t>
            </a:r>
            <a:r>
              <a:rPr lang="en-GB" dirty="0"/>
              <a:t> </a:t>
            </a:r>
            <a:r>
              <a:rPr lang="en-GB" dirty="0" err="1"/>
              <a:t>fördubbla</a:t>
            </a:r>
            <a:r>
              <a:rPr lang="en-GB" dirty="0"/>
              <a:t> till 5 </a:t>
            </a:r>
            <a:r>
              <a:rPr lang="en-GB" dirty="0" err="1"/>
              <a:t>TWh</a:t>
            </a:r>
            <a:r>
              <a:rPr lang="en-GB" dirty="0"/>
              <a:t>/</a:t>
            </a:r>
            <a:r>
              <a:rPr lang="en-GB" dirty="0" err="1"/>
              <a:t>år</a:t>
            </a:r>
            <a:endParaRPr lang="en-GB" dirty="0"/>
          </a:p>
          <a:p>
            <a:pPr marL="342900" indent="-342900">
              <a:buFont typeface="+mj-lt"/>
              <a:buAutoNum type="arabicPeriod"/>
            </a:pPr>
            <a:r>
              <a:rPr lang="en-GB" dirty="0" err="1"/>
              <a:t>Andra</a:t>
            </a:r>
            <a:r>
              <a:rPr lang="en-GB" dirty="0"/>
              <a:t> </a:t>
            </a:r>
            <a:r>
              <a:rPr lang="en-GB" dirty="0" err="1"/>
              <a:t>trafikslag</a:t>
            </a:r>
            <a:r>
              <a:rPr lang="en-GB" dirty="0"/>
              <a:t> </a:t>
            </a:r>
            <a:r>
              <a:rPr lang="en-GB" dirty="0" err="1"/>
              <a:t>och</a:t>
            </a:r>
            <a:r>
              <a:rPr lang="en-GB" dirty="0"/>
              <a:t> </a:t>
            </a:r>
            <a:r>
              <a:rPr lang="en-GB" dirty="0" err="1"/>
              <a:t>industriella</a:t>
            </a:r>
            <a:r>
              <a:rPr lang="en-GB" dirty="0"/>
              <a:t> processer </a:t>
            </a:r>
            <a:r>
              <a:rPr lang="en-GB" dirty="0" err="1"/>
              <a:t>som</a:t>
            </a:r>
            <a:r>
              <a:rPr lang="en-GB" dirty="0"/>
              <a:t> </a:t>
            </a:r>
            <a:r>
              <a:rPr lang="en-GB" dirty="0" err="1"/>
              <a:t>vill</a:t>
            </a:r>
            <a:r>
              <a:rPr lang="en-GB" dirty="0"/>
              <a:t> ha biogas? </a:t>
            </a:r>
          </a:p>
          <a:p>
            <a:endParaRPr lang="en-GB" dirty="0"/>
          </a:p>
          <a:p>
            <a:r>
              <a:rPr lang="en-GB" b="1" dirty="0" err="1"/>
              <a:t>Transportstyrelsen</a:t>
            </a:r>
            <a:r>
              <a:rPr lang="en-GB" b="1" dirty="0"/>
              <a:t>: </a:t>
            </a:r>
            <a:r>
              <a:rPr lang="en-GB" b="1" dirty="0" err="1"/>
              <a:t>Konsekvensutredning</a:t>
            </a:r>
            <a:r>
              <a:rPr lang="en-GB" b="1" dirty="0"/>
              <a:t> </a:t>
            </a:r>
            <a:r>
              <a:rPr lang="en-GB" b="1" dirty="0" err="1"/>
              <a:t>av</a:t>
            </a:r>
            <a:r>
              <a:rPr lang="en-GB" b="1" dirty="0"/>
              <a:t> </a:t>
            </a:r>
            <a:r>
              <a:rPr lang="en-GB" b="1" dirty="0" err="1"/>
              <a:t>förenklade</a:t>
            </a:r>
            <a:r>
              <a:rPr lang="en-GB" b="1" dirty="0"/>
              <a:t> </a:t>
            </a:r>
            <a:r>
              <a:rPr lang="en-GB" b="1" dirty="0" err="1"/>
              <a:t>nationella</a:t>
            </a:r>
            <a:r>
              <a:rPr lang="en-GB" b="1" dirty="0"/>
              <a:t> </a:t>
            </a:r>
            <a:r>
              <a:rPr lang="en-GB" b="1" dirty="0" err="1"/>
              <a:t>regler</a:t>
            </a:r>
            <a:r>
              <a:rPr lang="en-GB" b="1" dirty="0"/>
              <a:t> </a:t>
            </a:r>
            <a:r>
              <a:rPr lang="en-GB" b="1" dirty="0" err="1"/>
              <a:t>för</a:t>
            </a:r>
            <a:r>
              <a:rPr lang="en-GB" b="1" dirty="0"/>
              <a:t> </a:t>
            </a:r>
            <a:r>
              <a:rPr lang="en-GB" b="1" dirty="0" err="1"/>
              <a:t>konvertering</a:t>
            </a:r>
            <a:r>
              <a:rPr lang="en-GB" b="1" dirty="0"/>
              <a:t> </a:t>
            </a:r>
            <a:r>
              <a:rPr lang="en-GB" b="1" dirty="0" err="1"/>
              <a:t>av</a:t>
            </a:r>
            <a:r>
              <a:rPr lang="en-GB" b="1" dirty="0"/>
              <a:t> </a:t>
            </a:r>
            <a:r>
              <a:rPr lang="en-GB" b="1" dirty="0" err="1"/>
              <a:t>fordon</a:t>
            </a:r>
            <a:r>
              <a:rPr lang="en-GB" b="1" dirty="0"/>
              <a:t> till drift ned </a:t>
            </a:r>
            <a:r>
              <a:rPr lang="en-GB" b="1" dirty="0" err="1"/>
              <a:t>etanol</a:t>
            </a:r>
            <a:r>
              <a:rPr lang="en-GB" b="1" dirty="0"/>
              <a:t> </a:t>
            </a:r>
            <a:r>
              <a:rPr lang="en-GB" b="1" dirty="0" err="1"/>
              <a:t>och</a:t>
            </a:r>
            <a:r>
              <a:rPr lang="en-GB" b="1" dirty="0"/>
              <a:t> </a:t>
            </a:r>
            <a:r>
              <a:rPr lang="en-GB" b="1" dirty="0" err="1"/>
              <a:t>metangas</a:t>
            </a:r>
            <a:r>
              <a:rPr lang="en-GB" b="1" dirty="0"/>
              <a:t> - </a:t>
            </a:r>
            <a:r>
              <a:rPr lang="en-GB" b="1" dirty="0" err="1"/>
              <a:t>daterad</a:t>
            </a:r>
            <a:r>
              <a:rPr lang="en-GB" b="1" dirty="0"/>
              <a:t> 2023-09-22</a:t>
            </a:r>
          </a:p>
          <a:p>
            <a:r>
              <a:rPr lang="en-GB" dirty="0"/>
              <a:t> </a:t>
            </a:r>
            <a:endParaRPr lang="en-SE" dirty="0"/>
          </a:p>
        </p:txBody>
      </p:sp>
    </p:spTree>
    <p:extLst>
      <p:ext uri="{BB962C8B-B14F-4D97-AF65-F5344CB8AC3E}">
        <p14:creationId xmlns:p14="http://schemas.microsoft.com/office/powerpoint/2010/main" val="209906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BE3721-4F63-417A-B388-A130E02BA200}"/>
              </a:ext>
            </a:extLst>
          </p:cNvPr>
          <p:cNvSpPr txBox="1"/>
          <p:nvPr/>
        </p:nvSpPr>
        <p:spPr>
          <a:xfrm>
            <a:off x="2923673" y="3105834"/>
            <a:ext cx="2604303" cy="646331"/>
          </a:xfrm>
          <a:prstGeom prst="rect">
            <a:avLst/>
          </a:prstGeom>
          <a:noFill/>
        </p:spPr>
        <p:txBody>
          <a:bodyPr wrap="none" rtlCol="0">
            <a:spAutoFit/>
          </a:bodyPr>
          <a:lstStyle/>
          <a:p>
            <a:r>
              <a:rPr lang="en-GB" sz="3600" dirty="0"/>
              <a:t>Tack </a:t>
            </a:r>
            <a:r>
              <a:rPr lang="en-GB" sz="3600" dirty="0" err="1"/>
              <a:t>för</a:t>
            </a:r>
            <a:r>
              <a:rPr lang="en-GB" sz="3600" dirty="0"/>
              <a:t> </a:t>
            </a:r>
            <a:r>
              <a:rPr lang="en-GB" sz="3600" dirty="0" err="1"/>
              <a:t>oss</a:t>
            </a:r>
            <a:r>
              <a:rPr lang="en-GB" sz="3600" dirty="0"/>
              <a:t>! </a:t>
            </a:r>
            <a:endParaRPr lang="en-SE" sz="3600" dirty="0"/>
          </a:p>
        </p:txBody>
      </p:sp>
    </p:spTree>
    <p:extLst>
      <p:ext uri="{BB962C8B-B14F-4D97-AF65-F5344CB8AC3E}">
        <p14:creationId xmlns:p14="http://schemas.microsoft.com/office/powerpoint/2010/main" val="169001984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1651</TotalTime>
  <Words>698</Words>
  <Application>Microsoft Office PowerPoint</Application>
  <PresentationFormat>On-screen Show (4:3)</PresentationFormat>
  <Paragraphs>62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Calibri</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Cecilia Emanuelsson</dc:creator>
  <cp:lastModifiedBy>Cecilia</cp:lastModifiedBy>
  <cp:revision>13</cp:revision>
  <dcterms:created xsi:type="dcterms:W3CDTF">2024-03-12T09:37:49Z</dcterms:created>
  <dcterms:modified xsi:type="dcterms:W3CDTF">2024-03-14T21:29:49Z</dcterms:modified>
</cp:coreProperties>
</file>