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07" r:id="rId2"/>
  </p:sldMasterIdLst>
  <p:notesMasterIdLst>
    <p:notesMasterId r:id="rId25"/>
  </p:notesMasterIdLst>
  <p:handoutMasterIdLst>
    <p:handoutMasterId r:id="rId26"/>
  </p:handoutMasterIdLst>
  <p:sldIdLst>
    <p:sldId id="256" r:id="rId3"/>
    <p:sldId id="320" r:id="rId4"/>
    <p:sldId id="306" r:id="rId5"/>
    <p:sldId id="323" r:id="rId6"/>
    <p:sldId id="324" r:id="rId7"/>
    <p:sldId id="376" r:id="rId8"/>
    <p:sldId id="438" r:id="rId9"/>
    <p:sldId id="367" r:id="rId10"/>
    <p:sldId id="394" r:id="rId11"/>
    <p:sldId id="259" r:id="rId12"/>
    <p:sldId id="371" r:id="rId13"/>
    <p:sldId id="361" r:id="rId14"/>
    <p:sldId id="362" r:id="rId15"/>
    <p:sldId id="444" r:id="rId16"/>
    <p:sldId id="359" r:id="rId17"/>
    <p:sldId id="358" r:id="rId18"/>
    <p:sldId id="369" r:id="rId19"/>
    <p:sldId id="443" r:id="rId20"/>
    <p:sldId id="386" r:id="rId21"/>
    <p:sldId id="445" r:id="rId22"/>
    <p:sldId id="368" r:id="rId23"/>
    <p:sldId id="378" r:id="rId2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E417D"/>
    <a:srgbClr val="07356F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4" autoAdjust="0"/>
    <p:restoredTop sz="93253" autoAdjust="0"/>
  </p:normalViewPr>
  <p:slideViewPr>
    <p:cSldViewPr snapToObjects="1">
      <p:cViewPr varScale="1">
        <p:scale>
          <a:sx n="107" d="100"/>
          <a:sy n="107" d="100"/>
        </p:scale>
        <p:origin x="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F1B7-9674-7B4B-B65F-D26117F5FD28}" type="datetimeFigureOut">
              <a:rPr lang="sv-SE" smtClean="0"/>
              <a:t>2020-10-07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4B55-9A99-4440-BFDC-0CE552D77B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63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3FE497B-861D-AC4B-B4ED-8C94104B2AC0}" type="datetime1">
              <a:rPr lang="sv-SE"/>
              <a:pPr>
                <a:defRPr/>
              </a:pPr>
              <a:t>2020-10-07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A5680B-5CFF-5C46-8A8E-F880F76186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5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275200"/>
            <a:ext cx="792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effectLst/>
              </a:rPr>
              <a:t>Add presentation title</a:t>
            </a:r>
            <a:endParaRPr lang="en-US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37312"/>
            <a:ext cx="792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55C79E8-B1EA-8E4B-B855-13AC8AA08478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7384"/>
            <a:ext cx="9144000" cy="6885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216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8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79CFC60-4F5C-B648-8FEA-52C0310881A0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1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97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82940" y="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682940" y="347365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216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9E490AF-1108-764F-B3F3-30574A4A317F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-2" y="-1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5267407" y="0"/>
            <a:ext cx="3876594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0" y="4628225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8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0" y="2314112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5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216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6CD0C752-8C0C-FE49-9BD6-9AF0405E145E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9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3160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216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F882BC6-CD87-A54A-9D7F-3D3C823AA852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2422800"/>
            <a:ext cx="8064000" cy="79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3600" i="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023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0346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1339453" cy="1384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997859" y="376579"/>
            <a:ext cx="6518673" cy="892969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997859" y="1519579"/>
            <a:ext cx="6518673" cy="42951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8231253" y="5957633"/>
            <a:ext cx="625079" cy="615533"/>
            <a:chOff x="0" y="0"/>
            <a:chExt cx="889000" cy="875424"/>
          </a:xfrm>
        </p:grpSpPr>
        <p:sp>
          <p:nvSpPr>
            <p:cNvPr id="41" name="Shape 41"/>
            <p:cNvSpPr/>
            <p:nvPr/>
          </p:nvSpPr>
          <p:spPr>
            <a:xfrm>
              <a:off x="99184" y="207120"/>
              <a:ext cx="115350" cy="14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65"/>
                  </a:moveTo>
                  <a:lnTo>
                    <a:pt x="21010" y="0"/>
                  </a:lnTo>
                  <a:lnTo>
                    <a:pt x="10298" y="453"/>
                  </a:lnTo>
                  <a:lnTo>
                    <a:pt x="13041" y="2350"/>
                  </a:lnTo>
                  <a:cubicBezTo>
                    <a:pt x="8980" y="6252"/>
                    <a:pt x="5848" y="10436"/>
                    <a:pt x="3500" y="15101"/>
                  </a:cubicBezTo>
                  <a:lnTo>
                    <a:pt x="0" y="14215"/>
                  </a:lnTo>
                  <a:lnTo>
                    <a:pt x="4847" y="21600"/>
                  </a:lnTo>
                  <a:lnTo>
                    <a:pt x="14419" y="17862"/>
                  </a:lnTo>
                  <a:lnTo>
                    <a:pt x="10931" y="16979"/>
                  </a:lnTo>
                  <a:cubicBezTo>
                    <a:pt x="12917" y="13119"/>
                    <a:pt x="15525" y="9633"/>
                    <a:pt x="18866" y="6375"/>
                  </a:cubicBezTo>
                  <a:cubicBezTo>
                    <a:pt x="18866" y="6375"/>
                    <a:pt x="21600" y="8265"/>
                    <a:pt x="21600" y="8265"/>
                  </a:cubicBezTo>
                  <a:close/>
                </a:path>
              </a:pathLst>
            </a:custGeom>
            <a:solidFill>
              <a:srgbClr val="6A87A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2" name="Shape 42"/>
            <p:cNvSpPr/>
            <p:nvPr/>
          </p:nvSpPr>
          <p:spPr>
            <a:xfrm>
              <a:off x="360272" y="733671"/>
              <a:ext cx="172624" cy="7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534"/>
                  </a:moveTo>
                  <a:lnTo>
                    <a:pt x="15598" y="0"/>
                  </a:lnTo>
                  <a:lnTo>
                    <a:pt x="16102" y="5226"/>
                  </a:lnTo>
                  <a:cubicBezTo>
                    <a:pt x="12543" y="6363"/>
                    <a:pt x="9057" y="6363"/>
                    <a:pt x="5498" y="5226"/>
                  </a:cubicBezTo>
                  <a:lnTo>
                    <a:pt x="6002" y="0"/>
                  </a:lnTo>
                  <a:lnTo>
                    <a:pt x="0" y="8534"/>
                  </a:lnTo>
                  <a:lnTo>
                    <a:pt x="3919" y="21600"/>
                  </a:lnTo>
                  <a:lnTo>
                    <a:pt x="4425" y="16356"/>
                  </a:lnTo>
                  <a:cubicBezTo>
                    <a:pt x="8708" y="17795"/>
                    <a:pt x="12892" y="17795"/>
                    <a:pt x="17175" y="16357"/>
                  </a:cubicBezTo>
                  <a:lnTo>
                    <a:pt x="17681" y="21600"/>
                  </a:lnTo>
                  <a:cubicBezTo>
                    <a:pt x="17681" y="21600"/>
                    <a:pt x="21600" y="8534"/>
                    <a:pt x="21600" y="8534"/>
                  </a:cubicBezTo>
                  <a:close/>
                </a:path>
              </a:pathLst>
            </a:custGeom>
            <a:solidFill>
              <a:srgbClr val="6A87A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3" name="Shape 43"/>
            <p:cNvSpPr/>
            <p:nvPr/>
          </p:nvSpPr>
          <p:spPr>
            <a:xfrm>
              <a:off x="679704" y="207120"/>
              <a:ext cx="115350" cy="14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59" y="2350"/>
                  </a:moveTo>
                  <a:lnTo>
                    <a:pt x="11302" y="453"/>
                  </a:lnTo>
                  <a:lnTo>
                    <a:pt x="590" y="0"/>
                  </a:lnTo>
                  <a:lnTo>
                    <a:pt x="0" y="8265"/>
                  </a:lnTo>
                  <a:lnTo>
                    <a:pt x="2734" y="6375"/>
                  </a:lnTo>
                  <a:cubicBezTo>
                    <a:pt x="6075" y="9633"/>
                    <a:pt x="8683" y="13119"/>
                    <a:pt x="10669" y="16980"/>
                  </a:cubicBezTo>
                  <a:lnTo>
                    <a:pt x="7181" y="17862"/>
                  </a:lnTo>
                  <a:lnTo>
                    <a:pt x="16753" y="21600"/>
                  </a:lnTo>
                  <a:lnTo>
                    <a:pt x="21600" y="14215"/>
                  </a:lnTo>
                  <a:lnTo>
                    <a:pt x="18099" y="15101"/>
                  </a:lnTo>
                  <a:cubicBezTo>
                    <a:pt x="15752" y="10436"/>
                    <a:pt x="12621" y="6251"/>
                    <a:pt x="8559" y="2350"/>
                  </a:cubicBezTo>
                  <a:close/>
                </a:path>
              </a:pathLst>
            </a:custGeom>
            <a:solidFill>
              <a:srgbClr val="6A87A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4" name="Shape 44"/>
            <p:cNvSpPr/>
            <p:nvPr/>
          </p:nvSpPr>
          <p:spPr>
            <a:xfrm>
              <a:off x="132731" y="0"/>
              <a:ext cx="626656" cy="28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66" extrusionOk="0">
                  <a:moveTo>
                    <a:pt x="16200" y="18766"/>
                  </a:moveTo>
                  <a:lnTo>
                    <a:pt x="21600" y="8502"/>
                  </a:lnTo>
                  <a:cubicBezTo>
                    <a:pt x="15635" y="-2834"/>
                    <a:pt x="5965" y="-2834"/>
                    <a:pt x="0" y="8502"/>
                  </a:cubicBezTo>
                  <a:lnTo>
                    <a:pt x="5400" y="18766"/>
                  </a:lnTo>
                  <a:cubicBezTo>
                    <a:pt x="6714" y="16269"/>
                    <a:pt x="8388" y="14874"/>
                    <a:pt x="10104" y="14578"/>
                  </a:cubicBezTo>
                  <a:lnTo>
                    <a:pt x="10104" y="16029"/>
                  </a:lnTo>
                  <a:lnTo>
                    <a:pt x="9426" y="16029"/>
                  </a:lnTo>
                  <a:lnTo>
                    <a:pt x="10823" y="18683"/>
                  </a:lnTo>
                  <a:lnTo>
                    <a:pt x="12219" y="16029"/>
                  </a:lnTo>
                  <a:lnTo>
                    <a:pt x="11541" y="16029"/>
                  </a:lnTo>
                  <a:lnTo>
                    <a:pt x="11541" y="14585"/>
                  </a:lnTo>
                  <a:cubicBezTo>
                    <a:pt x="13241" y="14898"/>
                    <a:pt x="14897" y="16291"/>
                    <a:pt x="16200" y="18766"/>
                  </a:cubicBezTo>
                  <a:close/>
                </a:path>
              </a:pathLst>
            </a:custGeom>
            <a:solidFill>
              <a:srgbClr val="18A58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5" name="Shape 45"/>
            <p:cNvSpPr/>
            <p:nvPr/>
          </p:nvSpPr>
          <p:spPr>
            <a:xfrm>
              <a:off x="-1" y="332558"/>
              <a:ext cx="385787" cy="54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600" extrusionOk="0">
                  <a:moveTo>
                    <a:pt x="16312" y="7567"/>
                  </a:moveTo>
                  <a:lnTo>
                    <a:pt x="13399" y="6976"/>
                  </a:lnTo>
                  <a:lnTo>
                    <a:pt x="13916" y="7654"/>
                  </a:lnTo>
                  <a:lnTo>
                    <a:pt x="12694" y="8187"/>
                  </a:lnTo>
                  <a:cubicBezTo>
                    <a:pt x="11586" y="6325"/>
                    <a:pt x="11376" y="4232"/>
                    <a:pt x="12066" y="2283"/>
                  </a:cubicBezTo>
                  <a:lnTo>
                    <a:pt x="792" y="0"/>
                  </a:lnTo>
                  <a:cubicBezTo>
                    <a:pt x="-1287" y="5883"/>
                    <a:pt x="726" y="12419"/>
                    <a:pt x="6834" y="17034"/>
                  </a:cubicBezTo>
                  <a:cubicBezTo>
                    <a:pt x="9839" y="19305"/>
                    <a:pt x="13461" y="20827"/>
                    <a:pt x="17292" y="21600"/>
                  </a:cubicBezTo>
                  <a:lnTo>
                    <a:pt x="20313" y="13081"/>
                  </a:lnTo>
                  <a:cubicBezTo>
                    <a:pt x="18397" y="12694"/>
                    <a:pt x="16586" y="11936"/>
                    <a:pt x="15083" y="10800"/>
                  </a:cubicBezTo>
                  <a:cubicBezTo>
                    <a:pt x="14597" y="10433"/>
                    <a:pt x="14163" y="10040"/>
                    <a:pt x="13780" y="9629"/>
                  </a:cubicBezTo>
                  <a:lnTo>
                    <a:pt x="15014" y="9091"/>
                  </a:lnTo>
                  <a:lnTo>
                    <a:pt x="15532" y="9769"/>
                  </a:lnTo>
                  <a:cubicBezTo>
                    <a:pt x="15532" y="9769"/>
                    <a:pt x="16312" y="7567"/>
                    <a:pt x="16312" y="7567"/>
                  </a:cubicBezTo>
                  <a:close/>
                </a:path>
              </a:pathLst>
            </a:custGeom>
            <a:solidFill>
              <a:srgbClr val="56A3D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6" name="Shape 46"/>
            <p:cNvSpPr/>
            <p:nvPr/>
          </p:nvSpPr>
          <p:spPr>
            <a:xfrm>
              <a:off x="503214" y="328183"/>
              <a:ext cx="385787" cy="54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600" extrusionOk="0">
                  <a:moveTo>
                    <a:pt x="8247" y="2283"/>
                  </a:moveTo>
                  <a:cubicBezTo>
                    <a:pt x="8943" y="4250"/>
                    <a:pt x="8723" y="6362"/>
                    <a:pt x="7589" y="8236"/>
                  </a:cubicBezTo>
                  <a:lnTo>
                    <a:pt x="6532" y="7775"/>
                  </a:lnTo>
                  <a:lnTo>
                    <a:pt x="7050" y="7097"/>
                  </a:lnTo>
                  <a:lnTo>
                    <a:pt x="4136" y="7688"/>
                  </a:lnTo>
                  <a:lnTo>
                    <a:pt x="4917" y="9890"/>
                  </a:lnTo>
                  <a:lnTo>
                    <a:pt x="5435" y="9212"/>
                  </a:lnTo>
                  <a:lnTo>
                    <a:pt x="6492" y="9673"/>
                  </a:lnTo>
                  <a:cubicBezTo>
                    <a:pt x="6119" y="10068"/>
                    <a:pt x="5699" y="10446"/>
                    <a:pt x="5230" y="10800"/>
                  </a:cubicBezTo>
                  <a:cubicBezTo>
                    <a:pt x="3727" y="11936"/>
                    <a:pt x="1916" y="12694"/>
                    <a:pt x="0" y="13081"/>
                  </a:cubicBezTo>
                  <a:lnTo>
                    <a:pt x="3021" y="21600"/>
                  </a:lnTo>
                  <a:cubicBezTo>
                    <a:pt x="6852" y="20827"/>
                    <a:pt x="10474" y="19305"/>
                    <a:pt x="13479" y="17034"/>
                  </a:cubicBezTo>
                  <a:cubicBezTo>
                    <a:pt x="19587" y="12419"/>
                    <a:pt x="21600" y="5883"/>
                    <a:pt x="19521" y="0"/>
                  </a:cubicBezTo>
                  <a:cubicBezTo>
                    <a:pt x="19521" y="0"/>
                    <a:pt x="8247" y="2283"/>
                    <a:pt x="8247" y="2283"/>
                  </a:cubicBezTo>
                  <a:close/>
                </a:path>
              </a:pathLst>
            </a:custGeom>
            <a:solidFill>
              <a:srgbClr val="5EC4B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  <p:sp>
          <p:nvSpPr>
            <p:cNvPr id="47" name="Shape 47"/>
            <p:cNvSpPr/>
            <p:nvPr/>
          </p:nvSpPr>
          <p:spPr>
            <a:xfrm>
              <a:off x="299011" y="296094"/>
              <a:ext cx="295297" cy="295297"/>
            </a:xfrm>
            <a:prstGeom prst="ellipse">
              <a:avLst/>
            </a:prstGeom>
            <a:solidFill>
              <a:srgbClr val="005F9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21457">
                <a:spcBef>
                  <a:spcPts val="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782638" y="303609"/>
            <a:ext cx="72181" cy="27988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28037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6DDC9D-B7E1-A34B-8481-57F6C203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B34B5F-714E-254D-826C-AAC0993D2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19E484-2BA4-C741-8136-DF01D7256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7F42FA-CCA8-5140-B726-31FBB8FE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2F6-DDDD-774E-A8C2-F044B10567B9}" type="datetimeFigureOut">
              <a:rPr lang="sv-SE" smtClean="0"/>
              <a:t>2020-10-07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8406D5-9388-6945-8932-515D429B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5237CC-FB88-BF43-80C8-69581CF7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078A-044F-5A4C-B66B-8C63781BE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01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7A0376-8C79-0E41-A990-787C804DB33A}" type="datetime1">
              <a:rPr lang="sv-SE" smtClean="0"/>
              <a:t>2020-10-07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62579-41A7-3444-B38B-6DF087E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8D4F0B-51D0-4642-9502-749E94DB0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28638-1768-9B44-8A9C-4C97743D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2F6-DDDD-774E-A8C2-F044B10567B9}" type="datetimeFigureOut">
              <a:rPr lang="sv-SE" smtClean="0"/>
              <a:t>2020-10-07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4B538B-83ED-0F4A-85C0-D18C4B45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D97EF5-27A3-DE44-B65D-5DA294CE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078A-044F-5A4C-B66B-8C63781BE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62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B8E423-173D-8D43-8498-A9FA52DE3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39DA9A-B623-244D-B15D-FEE4771A0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344741-9D78-DC43-8E0A-70FBE4D17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1EE0-86B3-BB42-BBAE-CC07BCEE5016}" type="slidenum">
              <a:rPr lang="sv-SE" altLang="x-none"/>
              <a:pPr>
                <a:defRPr/>
              </a:pPr>
              <a:t>‹#›</a:t>
            </a:fld>
            <a:endParaRPr lang="sv-SE" altLang="x-none"/>
          </a:p>
        </p:txBody>
      </p:sp>
    </p:spTree>
    <p:extLst>
      <p:ext uri="{BB962C8B-B14F-4D97-AF65-F5344CB8AC3E}">
        <p14:creationId xmlns:p14="http://schemas.microsoft.com/office/powerpoint/2010/main" val="284153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Rubrik, text och medie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media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48030-8EBD-FE47-9053-1EB2F51FA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AEA9-C022-0042-9B30-335C1FB20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4BAC5-49F4-2C4F-B890-5FF35A734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5F30-9128-764B-8378-7CF561EEC455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1235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effectLst/>
              </a:rPr>
              <a:t>Add presentation title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9144000" cy="3429000"/>
          </a:xfrm>
        </p:spPr>
        <p:txBody>
          <a:bodyPr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4437112"/>
            <a:ext cx="7920000" cy="1336386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effectLst/>
              </a:rPr>
              <a:t>Add presentation title</a:t>
            </a:r>
            <a:endParaRPr lang="sv-SE" dirty="0"/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22682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0768"/>
            <a:ext cx="9144000" cy="2736304"/>
          </a:xfrm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baseline="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07352"/>
            <a:ext cx="2987824" cy="3456384"/>
          </a:xfrm>
        </p:spPr>
        <p:txBody>
          <a:bodyPr t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 hasCustomPrompt="1"/>
          </p:nvPr>
        </p:nvSpPr>
        <p:spPr>
          <a:xfrm>
            <a:off x="3081355" y="3407352"/>
            <a:ext cx="2981290" cy="3456384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 hasCustomPrompt="1"/>
          </p:nvPr>
        </p:nvSpPr>
        <p:spPr>
          <a:xfrm>
            <a:off x="6156176" y="3407352"/>
            <a:ext cx="2987824" cy="3456384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3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>
                <a:effectLst/>
              </a:rPr>
              <a:t>Add presentation title</a:t>
            </a:r>
            <a:endParaRPr lang="sv-SE" dirty="0"/>
          </a:p>
        </p:txBody>
      </p:sp>
      <p:sp>
        <p:nvSpPr>
          <p:cNvPr id="24" name="Platshållare för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/>
              <a:t>Click to add name and title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5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tshållare för bild 2"/>
          <p:cNvSpPr>
            <a:spLocks noGrp="1"/>
          </p:cNvSpPr>
          <p:nvPr>
            <p:ph type="pic" idx="21" hasCustomPrompt="1"/>
          </p:nvPr>
        </p:nvSpPr>
        <p:spPr>
          <a:xfrm>
            <a:off x="6156176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2201333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39889" y="2201333"/>
            <a:ext cx="8664222" cy="1080000"/>
          </a:xfrm>
        </p:spPr>
        <p:txBody>
          <a:bodyPr anchor="ctr" anchorCtr="0"/>
          <a:lstStyle>
            <a:lvl1pPr algn="ctr">
              <a:defRPr sz="3600" b="1" i="0" cap="all" baseline="0">
                <a:latin typeface="Arial Narrow"/>
                <a:cs typeface="Arial Narrow"/>
              </a:defRPr>
            </a:lvl1pPr>
          </a:lstStyle>
          <a:p>
            <a:r>
              <a:rPr lang="en-US" dirty="0">
                <a:effectLst/>
              </a:rPr>
              <a:t>Add presentation title</a:t>
            </a:r>
            <a:endParaRPr lang="en-GB" dirty="0"/>
          </a:p>
        </p:txBody>
      </p:sp>
      <p:sp>
        <p:nvSpPr>
          <p:cNvPr id="31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3078088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216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GUcloud_clean_1920x12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535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323465" y="4582800"/>
            <a:ext cx="6490800" cy="288000"/>
          </a:xfrm>
        </p:spPr>
        <p:txBody>
          <a:bodyPr vert="horz" lIns="0" tIns="0" rIns="0" bIns="0" rtlCol="0" anchor="t" anchorCtr="0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1400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Author / Name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22850" y="4869160"/>
            <a:ext cx="6492030" cy="1224334"/>
          </a:xfrm>
        </p:spPr>
        <p:txBody>
          <a:bodyPr tIns="0" bIns="0" anchor="t" anchorCtr="0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200" b="0" i="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>
                <a:effectLst/>
              </a:rPr>
              <a:t>Enter contact information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58" y="2160260"/>
            <a:ext cx="4222484" cy="1584176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9"/>
          </p:nvPr>
        </p:nvSpPr>
        <p:spPr>
          <a:xfrm>
            <a:off x="3540165" y="6237312"/>
            <a:ext cx="2057400" cy="2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 lang="sv-SE" cap="all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lnSpc>
                <a:spcPct val="110000"/>
              </a:lnSpc>
              <a:buFont typeface="Arial" charset="0"/>
              <a:buNone/>
            </a:pPr>
            <a:fld id="{21EFB16A-748B-6D40-8329-68DE522D1066}" type="datetime1">
              <a:rPr lang="sv-SE" smtClean="0"/>
              <a:t>2020-10-07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5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B1907F-4107-9643-A0F1-597CF2643F2D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4000" y="2350800"/>
            <a:ext cx="7488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CBECD0-FE80-D240-813F-113308B1393E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0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88448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Type your text or click on the icons below to insert object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004BC7-DF7B-2A47-B277-8F29818A82CE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4000" y="1411200"/>
            <a:ext cx="5184000" cy="79216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84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-5736"/>
            <a:ext cx="299208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EA20AFA-3748-A142-B938-98E851DBDDED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84000" y="1411200"/>
            <a:ext cx="3672000" cy="79216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67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Click to add text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4571999" y="-5736"/>
            <a:ext cx="457200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9E09B46-EC4C-374A-B18A-A1AE180A29DF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Click to add text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49835" y="-5736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6149835" y="3477884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5C8656C-9490-BE49-BA74-F56746BCD98A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/>
              <a:t>Click to add text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0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6151919" y="4620825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6151919" y="2310412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/>
              <a:t>Click on the icon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35894C4-E51E-BD4E-9CF7-A8FF344FB846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1411200"/>
            <a:ext cx="7920000" cy="792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en-US" noProof="0" dirty="0"/>
              <a:t>Click to edit Master text styles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" y="-5159"/>
            <a:ext cx="922192" cy="950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CD3F-0CEA-664B-A948-A079984885E8}" type="datetime1">
              <a:rPr lang="sv-SE" smtClean="0"/>
              <a:t>2020-10-07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33" r:id="rId2"/>
    <p:sldLayoutId id="2147483935" r:id="rId3"/>
    <p:sldLayoutId id="2147483932" r:id="rId4"/>
    <p:sldLayoutId id="2147483905" r:id="rId5"/>
    <p:sldLayoutId id="2147483883" r:id="rId6"/>
    <p:sldLayoutId id="2147483887" r:id="rId7"/>
    <p:sldLayoutId id="2147483884" r:id="rId8"/>
    <p:sldLayoutId id="2147483886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931" r:id="rId15"/>
    <p:sldLayoutId id="2147483895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5" r:id="rId2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en-US" sz="2000" kern="1200" noProof="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1" fontAlgn="base" hangingPunct="1">
        <a:lnSpc>
          <a:spcPct val="110000"/>
        </a:lnSpc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lang="en-US" sz="1700" kern="1200" baseline="0" noProof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1" fontAlgn="base" hangingPunct="1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en-US" sz="1700" kern="120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lang="en-US" sz="1700" kern="1200" baseline="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en-US" sz="1700" kern="120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39750" y="1411200"/>
            <a:ext cx="8064500" cy="792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53975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en-US" noProof="0" dirty="0"/>
              <a:t>Click to add text</a:t>
            </a:r>
          </a:p>
          <a:p>
            <a:pPr marL="432000" lvl="1" indent="-216000"/>
            <a:r>
              <a:rPr lang="en-US" noProof="0" dirty="0"/>
              <a:t>Second level</a:t>
            </a:r>
          </a:p>
          <a:p>
            <a:pPr marL="648000" lvl="2" indent="-216000"/>
            <a:r>
              <a:rPr lang="en-US" noProof="0" dirty="0"/>
              <a:t>Third level</a:t>
            </a:r>
          </a:p>
          <a:p>
            <a:pPr marL="864000" lvl="3" indent="-216000"/>
            <a:r>
              <a:rPr lang="en-US" noProof="0" dirty="0"/>
              <a:t>Fourth level</a:t>
            </a:r>
          </a:p>
          <a:p>
            <a:pPr marL="1080000" lvl="4" indent="-216000"/>
            <a:r>
              <a:rPr lang="en-US" noProof="0" dirty="0"/>
              <a:t>Fifth level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" y="-5159"/>
            <a:ext cx="922192" cy="950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827E-285A-A740-AE28-12A7D6382793}" type="datetime1">
              <a:rPr lang="sv-SE" smtClean="0"/>
              <a:t>2020-10-07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3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0" fontAlgn="base" hangingPunct="0">
        <a:lnSpc>
          <a:spcPct val="110000"/>
        </a:lnSpc>
        <a:spcBef>
          <a:spcPts val="200"/>
        </a:spcBef>
        <a:spcAft>
          <a:spcPct val="0"/>
        </a:spcAft>
        <a:buFont typeface="Arial" charset="0"/>
        <a:buChar char="•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tiff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onicoclolasos.files.wordpress.com/2008/08/penga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624288" cy="1944216"/>
          </a:xfrm>
        </p:spPr>
        <p:txBody>
          <a:bodyPr/>
          <a:lstStyle/>
          <a:p>
            <a:pPr algn="ctr"/>
            <a:r>
              <a:rPr lang="sv-SE" dirty="0"/>
              <a:t>Samarbete (kollektivt handlande) är vägen framåt i klimatfrågan</a:t>
            </a:r>
          </a:p>
        </p:txBody>
      </p:sp>
      <p:pic>
        <p:nvPicPr>
          <p:cNvPr id="13" name="Platshållare för innehåll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r="646"/>
          <a:stretch>
            <a:fillRect/>
          </a:stretch>
        </p:blipFill>
        <p:spPr/>
      </p:pic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sv-SE" sz="1600" dirty="0"/>
              <a:t>Prof. Sverker C. </a:t>
            </a:r>
            <a:r>
              <a:rPr lang="sv-SE" sz="1600" dirty="0" err="1"/>
              <a:t>jagers</a:t>
            </a:r>
            <a:r>
              <a:rPr lang="sv-SE" sz="1600" dirty="0"/>
              <a:t>, &amp; Docent Åsa Löfgren</a:t>
            </a:r>
          </a:p>
        </p:txBody>
      </p:sp>
    </p:spTree>
    <p:extLst>
      <p:ext uri="{BB962C8B-B14F-4D97-AF65-F5344CB8AC3E}">
        <p14:creationId xmlns:p14="http://schemas.microsoft.com/office/powerpoint/2010/main" val="36779259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1836676" y="23488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2800" dirty="0"/>
              <a:t>Småskaligt och storskaligt kollektivt handlande</a:t>
            </a:r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r="18701"/>
          <a:stretch>
            <a:fillRect/>
          </a:stretch>
        </p:blipFill>
        <p:spPr>
          <a:xfrm>
            <a:off x="5638339" y="3649129"/>
            <a:ext cx="2088240" cy="2127641"/>
          </a:xfrm>
        </p:spPr>
      </p:pic>
      <p:pic>
        <p:nvPicPr>
          <p:cNvPr id="7" name="Platshållare för bild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52" b="8952"/>
          <a:stretch>
            <a:fillRect/>
          </a:stretch>
        </p:blipFill>
        <p:spPr>
          <a:xfrm>
            <a:off x="4067944" y="3649129"/>
            <a:ext cx="1570395" cy="1600025"/>
          </a:xfrm>
        </p:spPr>
      </p:pic>
      <p:pic>
        <p:nvPicPr>
          <p:cNvPr id="13" name="Platshållare för bild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612"/>
          <a:stretch>
            <a:fillRect/>
          </a:stretch>
        </p:blipFill>
        <p:spPr>
          <a:xfrm>
            <a:off x="5954642" y="2073162"/>
            <a:ext cx="1862584" cy="1577143"/>
          </a:xfrm>
        </p:spPr>
      </p:pic>
      <p:pic>
        <p:nvPicPr>
          <p:cNvPr id="20" name="Platshållare för bild 19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" r="2998"/>
          <a:stretch>
            <a:fillRect/>
          </a:stretch>
        </p:blipFill>
        <p:spPr>
          <a:xfrm>
            <a:off x="3851920" y="2089124"/>
            <a:ext cx="2109947" cy="1578263"/>
          </a:xfrm>
        </p:spPr>
      </p:pic>
      <p:sp>
        <p:nvSpPr>
          <p:cNvPr id="8" name="textruta 7"/>
          <p:cNvSpPr txBox="1"/>
          <p:nvPr/>
        </p:nvSpPr>
        <p:spPr>
          <a:xfrm rot="1799474">
            <a:off x="4186011" y="3988343"/>
            <a:ext cx="1262131" cy="81047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600" dirty="0" err="1">
                <a:solidFill>
                  <a:srgbClr val="FFFFFF"/>
                </a:solidFill>
              </a:rPr>
              <a:t>Antibiotic</a:t>
            </a:r>
            <a:r>
              <a:rPr lang="sv-SE" sz="1600" dirty="0">
                <a:solidFill>
                  <a:srgbClr val="FFFFFF"/>
                </a:solidFill>
              </a:rPr>
              <a:t> </a:t>
            </a:r>
            <a:r>
              <a:rPr lang="sv-SE" sz="1600" dirty="0" err="1">
                <a:solidFill>
                  <a:srgbClr val="FFFFFF"/>
                </a:solidFill>
              </a:rPr>
              <a:t>resistance</a:t>
            </a:r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20985253">
            <a:off x="6095746" y="2592161"/>
            <a:ext cx="1153712" cy="338554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err="1">
                <a:solidFill>
                  <a:schemeClr val="bg1"/>
                </a:solidFill>
              </a:rPr>
              <a:t>Corruption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 rot="1543099">
            <a:off x="4338748" y="2477075"/>
            <a:ext cx="1157770" cy="58477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CO2-emissions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 rot="20405362">
            <a:off x="5651511" y="4325416"/>
            <a:ext cx="171562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Ocean </a:t>
            </a:r>
            <a:r>
              <a:rPr lang="sv-SE" sz="1400" dirty="0" err="1">
                <a:solidFill>
                  <a:srgbClr val="C00000"/>
                </a:solidFill>
              </a:rPr>
              <a:t>acidification</a:t>
            </a:r>
            <a:endParaRPr lang="sv-SE" sz="1400" dirty="0">
              <a:solidFill>
                <a:srgbClr val="C00000"/>
              </a:solidFill>
            </a:endParaRPr>
          </a:p>
        </p:txBody>
      </p:sp>
      <p:pic>
        <p:nvPicPr>
          <p:cNvPr id="17" name="Bild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b="11707"/>
          <a:stretch>
            <a:fillRect/>
          </a:stretch>
        </p:blipFill>
        <p:spPr bwMode="auto">
          <a:xfrm>
            <a:off x="180708" y="2203363"/>
            <a:ext cx="3023140" cy="180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Bild 2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b="11707"/>
          <a:stretch>
            <a:fillRect/>
          </a:stretch>
        </p:blipFill>
        <p:spPr bwMode="auto">
          <a:xfrm>
            <a:off x="173542" y="3985232"/>
            <a:ext cx="3030306" cy="16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Bild 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b="11707"/>
          <a:stretch>
            <a:fillRect/>
          </a:stretch>
        </p:blipFill>
        <p:spPr bwMode="auto">
          <a:xfrm>
            <a:off x="173542" y="5342538"/>
            <a:ext cx="3030306" cy="151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ruta 17"/>
          <p:cNvSpPr txBox="1"/>
          <p:nvPr/>
        </p:nvSpPr>
        <p:spPr>
          <a:xfrm>
            <a:off x="3491880" y="4007891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=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8105997" y="4042482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256" y="13809"/>
            <a:ext cx="2267744" cy="129661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F987900-07F5-554C-AD06-ACADFFFDD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1718" y="5298013"/>
            <a:ext cx="3030305" cy="15540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60FB5FD-91C6-5B40-8485-C2B6F5885953}"/>
              </a:ext>
            </a:extLst>
          </p:cNvPr>
          <p:cNvSpPr txBox="1"/>
          <p:nvPr/>
        </p:nvSpPr>
        <p:spPr>
          <a:xfrm>
            <a:off x="4644000" y="632130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b="1" dirty="0"/>
              <a:t>Ocean plastics </a:t>
            </a:r>
          </a:p>
        </p:txBody>
      </p:sp>
    </p:spTree>
    <p:extLst>
      <p:ext uri="{BB962C8B-B14F-4D97-AF65-F5344CB8AC3E}">
        <p14:creationId xmlns:p14="http://schemas.microsoft.com/office/powerpoint/2010/main" val="4455801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60A3D4-D1C5-5A43-81A5-F464BE0D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Utvidgad förståelse av kollektivt handlande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F1DC46-3135-5547-9A80-4F2B57756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Alla kollektiva handlingsproblem är </a:t>
            </a:r>
            <a:r>
              <a:rPr lang="sv-SE" i="1" dirty="0"/>
              <a:t>inte</a:t>
            </a:r>
            <a:r>
              <a:rPr lang="sv-SE" dirty="0"/>
              <a:t> strikta sociala dilemman!</a:t>
            </a:r>
          </a:p>
          <a:p>
            <a:pPr marL="0" indent="0">
              <a:buNone/>
            </a:pPr>
            <a:r>
              <a:rPr lang="sv-SE" dirty="0"/>
              <a:t>Men: alla kollektiva handlingsproblem delar vissa egenskaper med sociala dilemma, främst: </a:t>
            </a:r>
            <a:r>
              <a:rPr lang="sv-SE" u="sng" dirty="0"/>
              <a:t>De kan inte hanteras om inte åtminstone somliga aktörer handlar emot sitt kortsiktiga egenintresse, eller representanter handlar emot sina klienters kortsiktiga egenintresse</a:t>
            </a:r>
            <a:r>
              <a:rPr lang="sv-S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214621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51A6D0-8E65-A945-B65A-E433BD0E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Uppskalning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C91B12-37FF-4440-827A-0F907596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err="1"/>
              <a:t>Karakteristika</a:t>
            </a:r>
            <a:r>
              <a:rPr lang="en-GB" b="1" i="1" dirty="0"/>
              <a:t>:</a:t>
            </a:r>
          </a:p>
          <a:p>
            <a:r>
              <a:rPr lang="sv-SE" i="1" dirty="0"/>
              <a:t>Antal aktörer</a:t>
            </a:r>
            <a:endParaRPr lang="sv-SE" dirty="0"/>
          </a:p>
          <a:p>
            <a:r>
              <a:rPr lang="sv-SE" i="1" dirty="0"/>
              <a:t>Rumsligt avstånd</a:t>
            </a:r>
            <a:endParaRPr lang="sv-SE" dirty="0"/>
          </a:p>
          <a:p>
            <a:r>
              <a:rPr lang="sv-SE" i="1" dirty="0"/>
              <a:t>Tidsmässigt avstånd</a:t>
            </a:r>
            <a:endParaRPr lang="sv-SE" dirty="0"/>
          </a:p>
          <a:p>
            <a:r>
              <a:rPr lang="sv-SE" i="1" dirty="0"/>
              <a:t>Komplexitet (t ex kopplingar och feedback)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E6D0B0-31E5-7442-9A70-937647FF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06" y="11419"/>
            <a:ext cx="1631325" cy="9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F25D18-EDC9-1842-B210-84FA2D3C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63229"/>
            <a:ext cx="6542484" cy="1023732"/>
          </a:xfrm>
        </p:spPr>
        <p:txBody>
          <a:bodyPr>
            <a:noAutofit/>
          </a:bodyPr>
          <a:lstStyle/>
          <a:p>
            <a:r>
              <a:rPr lang="en-GB" sz="2400" dirty="0"/>
              <a:t>Large-scale characteristics </a:t>
            </a:r>
            <a:r>
              <a:rPr lang="en-GB" sz="2400" dirty="0" err="1"/>
              <a:t>skapar</a:t>
            </a:r>
            <a:r>
              <a:rPr lang="en-GB" sz="2400" dirty="0"/>
              <a:t> ”</a:t>
            </a:r>
            <a:r>
              <a:rPr lang="en-GB" sz="2400" dirty="0" err="1"/>
              <a:t>stressorer</a:t>
            </a:r>
            <a:r>
              <a:rPr lang="en-GB" sz="2400" dirty="0"/>
              <a:t>”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motverkar</a:t>
            </a:r>
            <a:r>
              <a:rPr lang="en-GB" sz="2400" dirty="0"/>
              <a:t> </a:t>
            </a:r>
            <a:r>
              <a:rPr lang="en-GB" sz="2400" dirty="0" err="1"/>
              <a:t>samarbetsfacilitatorerna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därför</a:t>
            </a:r>
            <a:r>
              <a:rPr lang="en-GB" sz="2400" dirty="0"/>
              <a:t> </a:t>
            </a:r>
            <a:r>
              <a:rPr lang="en-GB" sz="2400" u="sng" dirty="0" err="1"/>
              <a:t>missgynnar</a:t>
            </a:r>
            <a:r>
              <a:rPr lang="en-GB" sz="2400" u="sng" dirty="0"/>
              <a:t> </a:t>
            </a:r>
            <a:r>
              <a:rPr lang="en-GB" sz="2400" u="sng" dirty="0" err="1"/>
              <a:t>kollektivt</a:t>
            </a:r>
            <a:r>
              <a:rPr lang="en-GB" sz="2400" u="sng" dirty="0"/>
              <a:t> </a:t>
            </a:r>
            <a:r>
              <a:rPr lang="en-GB" sz="2400" u="sng" dirty="0" err="1"/>
              <a:t>handlande</a:t>
            </a:r>
            <a:endParaRPr lang="en-GB" sz="2400" u="sng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B57853-2F43-A043-8CEB-DF57E073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252498"/>
            <a:ext cx="6172200" cy="31993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Exempel på </a:t>
            </a:r>
            <a:r>
              <a:rPr lang="sv-SE" dirty="0" err="1"/>
              <a:t>stressorer</a:t>
            </a:r>
            <a:r>
              <a:rPr lang="sv-SE" dirty="0"/>
              <a:t>:</a:t>
            </a:r>
          </a:p>
          <a:p>
            <a:r>
              <a:rPr lang="en-GB" i="1" dirty="0" err="1"/>
              <a:t>Anonymitet</a:t>
            </a:r>
            <a:endParaRPr lang="en-GB" i="1" dirty="0"/>
          </a:p>
          <a:p>
            <a:r>
              <a:rPr lang="en-GB" i="1" dirty="0" err="1"/>
              <a:t>Heterogenitet</a:t>
            </a:r>
            <a:r>
              <a:rPr lang="en-GB" i="1" dirty="0"/>
              <a:t> </a:t>
            </a:r>
            <a:endParaRPr lang="sv-SE" i="1" dirty="0"/>
          </a:p>
          <a:p>
            <a:r>
              <a:rPr lang="sv-SE" i="1" dirty="0"/>
              <a:t>Sociala and ekonomiska skillnader</a:t>
            </a:r>
          </a:p>
          <a:p>
            <a:r>
              <a:rPr lang="sv-SE" i="1" dirty="0"/>
              <a:t>Minskade förutsättningar för reciprocitet (ömsesidighet)</a:t>
            </a:r>
            <a:endParaRPr lang="sv-SE" dirty="0"/>
          </a:p>
          <a:p>
            <a:r>
              <a:rPr lang="en-GB" i="1" dirty="0" err="1"/>
              <a:t>Osäkerhet</a:t>
            </a:r>
            <a:endParaRPr lang="en-GB" i="1" dirty="0"/>
          </a:p>
          <a:p>
            <a:r>
              <a:rPr lang="en-GB" i="1" dirty="0" err="1"/>
              <a:t>Informationsunderskott</a:t>
            </a:r>
            <a:endParaRPr lang="sv-SE" i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3AA338-695F-3A44-8601-09138363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75" y="90278"/>
            <a:ext cx="1631325" cy="932734"/>
          </a:xfrm>
          <a:prstGeom prst="rect">
            <a:avLst/>
          </a:prstGeom>
        </p:spPr>
      </p:pic>
      <p:sp>
        <p:nvSpPr>
          <p:cNvPr id="5" name="Oval pratbubbla 4">
            <a:extLst>
              <a:ext uri="{FF2B5EF4-FFF2-40B4-BE49-F238E27FC236}">
                <a16:creationId xmlns:a16="http://schemas.microsoft.com/office/drawing/2014/main" id="{FF53FA32-B3DF-B049-90DE-35FA6FF1603A}"/>
              </a:ext>
            </a:extLst>
          </p:cNvPr>
          <p:cNvSpPr/>
          <p:nvPr/>
        </p:nvSpPr>
        <p:spPr>
          <a:xfrm>
            <a:off x="4002180" y="0"/>
            <a:ext cx="4743446" cy="2982052"/>
          </a:xfrm>
          <a:prstGeom prst="wedgeEllipseCallout">
            <a:avLst>
              <a:gd name="adj1" fmla="val -62928"/>
              <a:gd name="adj2" fmla="val 60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Ju mer storskaligt, ju mindre troligt att enskilda aktörer kommer att samarbete </a:t>
            </a:r>
            <a:r>
              <a:rPr lang="sv-SE" sz="2400" b="1" u="sng" dirty="0"/>
              <a:t>spontant</a:t>
            </a:r>
            <a:r>
              <a:rPr lang="sv-SE" sz="2400" b="1" dirty="0"/>
              <a:t>. Varför skulle de? </a:t>
            </a:r>
          </a:p>
        </p:txBody>
      </p:sp>
    </p:spTree>
    <p:extLst>
      <p:ext uri="{BB962C8B-B14F-4D97-AF65-F5344CB8AC3E}">
        <p14:creationId xmlns:p14="http://schemas.microsoft.com/office/powerpoint/2010/main" val="37110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BF44DF-B3F7-1C49-BBAF-B73B0E81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B0A71-171E-7C4D-A32D-7F2C1CBE5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4F5F41-ED62-C54D-AFF4-0BA95B20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D03E0D-E252-854D-A1B1-61E7662C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035100"/>
            <a:ext cx="63754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7055031-0DB0-E341-A073-1271B6CBBEE8}"/>
              </a:ext>
            </a:extLst>
          </p:cNvPr>
          <p:cNvSpPr txBox="1"/>
          <p:nvPr/>
        </p:nvSpPr>
        <p:spPr>
          <a:xfrm>
            <a:off x="640119" y="990634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Graphical illustration of generating and sustaining </a:t>
            </a:r>
          </a:p>
          <a:p>
            <a:r>
              <a:rPr lang="en-GB" b="1" dirty="0"/>
              <a:t>(larger-scale)collective action</a:t>
            </a:r>
            <a:r>
              <a:rPr lang="sv-SE" b="1" dirty="0"/>
              <a:t>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DF1654-87D7-E74F-8753-996E514BF29A}"/>
              </a:ext>
            </a:extLst>
          </p:cNvPr>
          <p:cNvSpPr/>
          <p:nvPr/>
        </p:nvSpPr>
        <p:spPr>
          <a:xfrm>
            <a:off x="2822028" y="1740565"/>
            <a:ext cx="4079328" cy="39645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6F3B53B-0C8A-E94E-A0DE-00A96DEE6532}"/>
              </a:ext>
            </a:extLst>
          </p:cNvPr>
          <p:cNvSpPr/>
          <p:nvPr/>
        </p:nvSpPr>
        <p:spPr>
          <a:xfrm>
            <a:off x="2319503" y="4534557"/>
            <a:ext cx="1005052" cy="1170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3192446-428D-6A42-9225-AA43887D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581" y="0"/>
            <a:ext cx="1631325" cy="93273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F53CE2A-289F-4E47-B5A5-5B9FACF4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8" y="1551378"/>
            <a:ext cx="7766644" cy="530662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AD0D72D-15EC-2D4B-812F-31C687C8AA80}"/>
              </a:ext>
            </a:extLst>
          </p:cNvPr>
          <p:cNvSpPr/>
          <p:nvPr/>
        </p:nvSpPr>
        <p:spPr>
          <a:xfrm>
            <a:off x="2679700" y="2063751"/>
            <a:ext cx="4834759" cy="3744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A54431D3-439E-BC4E-AC14-10C2AC4B1E59}"/>
              </a:ext>
            </a:extLst>
          </p:cNvPr>
          <p:cNvCxnSpPr>
            <a:cxnSpLocks/>
          </p:cNvCxnSpPr>
          <p:nvPr/>
        </p:nvCxnSpPr>
        <p:spPr>
          <a:xfrm>
            <a:off x="2319503" y="3573016"/>
            <a:ext cx="0" cy="782441"/>
          </a:xfrm>
          <a:prstGeom prst="straightConnector1">
            <a:avLst/>
          </a:prstGeom>
          <a:ln w="146050">
            <a:solidFill>
              <a:schemeClr val="tx1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87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7055031-0DB0-E341-A073-1271B6CBBEE8}"/>
              </a:ext>
            </a:extLst>
          </p:cNvPr>
          <p:cNvSpPr txBox="1"/>
          <p:nvPr/>
        </p:nvSpPr>
        <p:spPr>
          <a:xfrm>
            <a:off x="104125" y="1255922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Graphical illustration of generating and sustaining collective action</a:t>
            </a:r>
            <a:r>
              <a:rPr lang="sv-SE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8FBBCE3-4740-5D41-A3B9-FE743C5AC76A}"/>
              </a:ext>
            </a:extLst>
          </p:cNvPr>
          <p:cNvSpPr/>
          <p:nvPr/>
        </p:nvSpPr>
        <p:spPr>
          <a:xfrm>
            <a:off x="5139560" y="1945071"/>
            <a:ext cx="2577662" cy="3712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65ACA8-6A42-D44B-BABF-8915804CB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758" y="-19711"/>
            <a:ext cx="1631325" cy="93273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AA3408-4896-E141-9B9D-AD6343BC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62" y="1696436"/>
            <a:ext cx="7265096" cy="496393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B144D81-1DEE-2E40-82B3-8BEC115B1C8F}"/>
              </a:ext>
            </a:extLst>
          </p:cNvPr>
          <p:cNvSpPr/>
          <p:nvPr/>
        </p:nvSpPr>
        <p:spPr>
          <a:xfrm>
            <a:off x="4724400" y="2114549"/>
            <a:ext cx="2439888" cy="3543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5077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7055031-0DB0-E341-A073-1271B6CBBEE8}"/>
              </a:ext>
            </a:extLst>
          </p:cNvPr>
          <p:cNvSpPr txBox="1"/>
          <p:nvPr/>
        </p:nvSpPr>
        <p:spPr>
          <a:xfrm>
            <a:off x="383094" y="1204456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Graphical illustration of generating and sustaining collective action</a:t>
            </a:r>
            <a:r>
              <a:rPr lang="sv-SE" b="1" dirty="0"/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E5E4DF-152F-0740-A4CC-5389CE50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75" y="-9979"/>
            <a:ext cx="1631325" cy="932734"/>
          </a:xfrm>
          <a:prstGeom prst="rect">
            <a:avLst/>
          </a:prstGeom>
        </p:spPr>
      </p:pic>
      <p:pic>
        <p:nvPicPr>
          <p:cNvPr id="7" name="Bildobjekt 6" descr="C:\Users\xharni\AppData\Local\Microsoft\Windows\Temporary Internet Files\Content.Outlook\YH4EATNR\Uppdaterad figur maj 2018 (3).jpg">
            <a:extLst>
              <a:ext uri="{FF2B5EF4-FFF2-40B4-BE49-F238E27FC236}">
                <a16:creationId xmlns:a16="http://schemas.microsoft.com/office/drawing/2014/main" id="{5D0C19C4-0827-354D-9CFD-3871DA39C5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" y="1573788"/>
            <a:ext cx="7528523" cy="50955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E7375DB-BCE6-2045-A798-BCC6C1CDF4BE}"/>
              </a:ext>
            </a:extLst>
          </p:cNvPr>
          <p:cNvSpPr txBox="1"/>
          <p:nvPr/>
        </p:nvSpPr>
        <p:spPr>
          <a:xfrm>
            <a:off x="5148064" y="3429000"/>
            <a:ext cx="210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Regulated</a:t>
            </a:r>
            <a:r>
              <a:rPr lang="sv-SE" b="1" dirty="0"/>
              <a:t>/on-going </a:t>
            </a:r>
            <a:r>
              <a:rPr lang="sv-SE" b="1" dirty="0" err="1"/>
              <a:t>collective</a:t>
            </a:r>
            <a:r>
              <a:rPr lang="sv-SE" b="1" dirty="0"/>
              <a:t> action</a:t>
            </a:r>
          </a:p>
        </p:txBody>
      </p:sp>
    </p:spTree>
    <p:extLst>
      <p:ext uri="{BB962C8B-B14F-4D97-AF65-F5344CB8AC3E}">
        <p14:creationId xmlns:p14="http://schemas.microsoft.com/office/powerpoint/2010/main" val="15494570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ubrik 1">
            <a:extLst>
              <a:ext uri="{FF2B5EF4-FFF2-40B4-BE49-F238E27FC236}">
                <a16:creationId xmlns:a16="http://schemas.microsoft.com/office/drawing/2014/main" id="{5DAB81D0-C7D5-9140-A7DB-C155FBD31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v-SE"/>
              <a:t>Vem skall styra?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EEFC4A74-0BE2-E249-9D3B-7F4540D7BE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029835" cy="375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48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B4A7CC-B1B5-7D45-A4F7-D5A2DACF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den externa (tredje) parten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541A429-96C4-154C-B6EE-B09F2EC22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Flera funktioner: motivera, koordinera, styra, tvinga</a:t>
            </a:r>
          </a:p>
          <a:p>
            <a:r>
              <a:rPr lang="sv-SE" dirty="0"/>
              <a:t>Mycket hänger på vilka aktörerna är som skall samarbeta</a:t>
            </a:r>
          </a:p>
          <a:p>
            <a:r>
              <a:rPr lang="sv-SE" dirty="0"/>
              <a:t>Och vad de skall samarbeta kring</a:t>
            </a:r>
          </a:p>
          <a:p>
            <a:r>
              <a:rPr lang="sv-SE" dirty="0"/>
              <a:t>Staten</a:t>
            </a:r>
          </a:p>
          <a:p>
            <a:r>
              <a:rPr lang="sv-SE" dirty="0"/>
              <a:t>Flera andra fullt tänkbara:</a:t>
            </a:r>
          </a:p>
          <a:p>
            <a:pPr lvl="1"/>
            <a:r>
              <a:rPr lang="sv-SE" dirty="0"/>
              <a:t>Kyrkan</a:t>
            </a:r>
          </a:p>
          <a:p>
            <a:pPr lvl="1"/>
            <a:r>
              <a:rPr lang="sv-SE" dirty="0"/>
              <a:t>Frivilligorganisationer, NGOs</a:t>
            </a:r>
          </a:p>
          <a:p>
            <a:pPr lvl="1"/>
            <a:r>
              <a:rPr lang="sv-SE" dirty="0"/>
              <a:t>Branschorganisationer</a:t>
            </a:r>
          </a:p>
          <a:p>
            <a:pPr lvl="1"/>
            <a:r>
              <a:rPr lang="sv-SE" dirty="0"/>
              <a:t>Mer? Enskilda företag?</a:t>
            </a:r>
          </a:p>
          <a:p>
            <a:pPr lvl="1"/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64C3A14-F226-5142-B17D-355F0EE84D52}"/>
              </a:ext>
            </a:extLst>
          </p:cNvPr>
          <p:cNvSpPr/>
          <p:nvPr/>
        </p:nvSpPr>
        <p:spPr>
          <a:xfrm>
            <a:off x="2555776" y="2203363"/>
            <a:ext cx="1425178" cy="7334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B416D83-6A62-EF40-BAD9-9C1333CAE792}"/>
              </a:ext>
            </a:extLst>
          </p:cNvPr>
          <p:cNvSpPr/>
          <p:nvPr/>
        </p:nvSpPr>
        <p:spPr>
          <a:xfrm>
            <a:off x="972000" y="5013176"/>
            <a:ext cx="2561034" cy="93610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82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87375"/>
            <a:ext cx="2861765" cy="892969"/>
          </a:xfrm>
        </p:spPr>
        <p:txBody>
          <a:bodyPr>
            <a:normAutofit/>
          </a:bodyPr>
          <a:lstStyle/>
          <a:p>
            <a:pPr algn="ctr"/>
            <a:r>
              <a:rPr lang="sv-SE" sz="4000" b="0" dirty="0"/>
              <a:t>VARFÖR?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578"/>
            <a:ext cx="3280492" cy="184212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66" y="3305515"/>
            <a:ext cx="3609023" cy="216336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429" y="1497548"/>
            <a:ext cx="3150770" cy="1965807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491" y="1519577"/>
            <a:ext cx="1785938" cy="178593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82909"/>
            <a:ext cx="2286000" cy="300930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589" y="3463355"/>
            <a:ext cx="2816996" cy="1894328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2354247" y="5801204"/>
            <a:ext cx="5226752" cy="656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r>
              <a:rPr lang="sv-SE" sz="3797" dirty="0">
                <a:latin typeface="+mj-lt"/>
              </a:rPr>
              <a:t>KAN MAN GÖRA NÅGOT?</a:t>
            </a:r>
            <a:endParaRPr lang="sv-SE" sz="3797" dirty="0">
              <a:solidFill>
                <a:srgbClr val="FFFFFF"/>
              </a:solidFill>
              <a:latin typeface="+mj-lt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88390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0E8D1-7652-0941-A729-53B06F53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Ngr</a:t>
            </a:r>
            <a:r>
              <a:rPr lang="sv-SE" dirty="0"/>
              <a:t> faktorer som </a:t>
            </a:r>
            <a:r>
              <a:rPr lang="sv-SE" dirty="0" err="1"/>
              <a:t>faciliterar</a:t>
            </a:r>
            <a:r>
              <a:rPr lang="sv-SE" dirty="0"/>
              <a:t> (medverkar till) samarbete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316E94-307C-344A-8465-A1DA5E5B6A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450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400" b="1" dirty="0"/>
              <a:t>Psykologiska faktorer</a:t>
            </a:r>
          </a:p>
          <a:p>
            <a:r>
              <a:rPr lang="sv-SE" sz="2400" dirty="0"/>
              <a:t>Värderingar</a:t>
            </a:r>
          </a:p>
          <a:p>
            <a:r>
              <a:rPr lang="sv-SE" sz="2400" dirty="0"/>
              <a:t>Verklighetsuppfattningar</a:t>
            </a:r>
          </a:p>
          <a:p>
            <a:r>
              <a:rPr lang="sv-SE" sz="2400" dirty="0"/>
              <a:t>rättvisa</a:t>
            </a:r>
            <a:endParaRPr lang="sv-SE" sz="2400" b="1" dirty="0"/>
          </a:p>
          <a:p>
            <a:r>
              <a:rPr lang="sv-SE" sz="2400" b="1" dirty="0"/>
              <a:t>Mellanmänskliga faktorer</a:t>
            </a:r>
            <a:br>
              <a:rPr lang="sv-SE" sz="2400" b="1" dirty="0"/>
            </a:br>
            <a:r>
              <a:rPr lang="sv-SE" sz="2400" dirty="0"/>
              <a:t>Homogenitet</a:t>
            </a:r>
          </a:p>
          <a:p>
            <a:r>
              <a:rPr lang="sv-SE" sz="2400" dirty="0"/>
              <a:t>Kommunikation</a:t>
            </a:r>
          </a:p>
          <a:p>
            <a:r>
              <a:rPr lang="sv-SE" sz="2400" dirty="0"/>
              <a:t>Makt</a:t>
            </a:r>
          </a:p>
          <a:p>
            <a:r>
              <a:rPr lang="sv-SE" sz="2400" dirty="0"/>
              <a:t>Reciprocitet (ömsesidighet)</a:t>
            </a:r>
          </a:p>
          <a:p>
            <a:r>
              <a:rPr lang="sv-SE" sz="2400" dirty="0"/>
              <a:t>Tillit</a:t>
            </a:r>
          </a:p>
          <a:p>
            <a:pPr marL="0" indent="0">
              <a:buNone/>
            </a:pPr>
            <a:r>
              <a:rPr lang="sv-SE" sz="2400" b="1" dirty="0"/>
              <a:t>Sociala faktorer</a:t>
            </a:r>
            <a:br>
              <a:rPr lang="sv-SE" sz="2400" b="1" dirty="0"/>
            </a:br>
            <a:r>
              <a:rPr lang="sv-SE" sz="2400" dirty="0"/>
              <a:t>• Sociala normer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51E57-DEB6-AE4E-9C64-72DC1D24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C11269-D848-454F-B997-26306B28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75" y="0"/>
            <a:ext cx="1631325" cy="93273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30753CD-0EA1-454A-BF69-86E2F2777748}"/>
              </a:ext>
            </a:extLst>
          </p:cNvPr>
          <p:cNvSpPr/>
          <p:nvPr/>
        </p:nvSpPr>
        <p:spPr>
          <a:xfrm>
            <a:off x="161971" y="5515797"/>
            <a:ext cx="2232248" cy="4056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27EFB54-34A8-D342-8459-7337D13D2F08}"/>
              </a:ext>
            </a:extLst>
          </p:cNvPr>
          <p:cNvSpPr/>
          <p:nvPr/>
        </p:nvSpPr>
        <p:spPr>
          <a:xfrm>
            <a:off x="539552" y="5185176"/>
            <a:ext cx="3744416" cy="4056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AD0C8BA-2B65-5145-89AB-97DBA974C8D2}"/>
              </a:ext>
            </a:extLst>
          </p:cNvPr>
          <p:cNvSpPr/>
          <p:nvPr/>
        </p:nvSpPr>
        <p:spPr>
          <a:xfrm>
            <a:off x="395536" y="2663320"/>
            <a:ext cx="2232248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376B6176-FD55-0B47-8D3D-2DC17FA12463}"/>
              </a:ext>
            </a:extLst>
          </p:cNvPr>
          <p:cNvSpPr/>
          <p:nvPr/>
        </p:nvSpPr>
        <p:spPr>
          <a:xfrm>
            <a:off x="508363" y="6261603"/>
            <a:ext cx="2232248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8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3DF46-5680-E946-A66A-7BB02C31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34891"/>
            <a:ext cx="7920000" cy="792163"/>
          </a:xfrm>
        </p:spPr>
        <p:txBody>
          <a:bodyPr/>
          <a:lstStyle/>
          <a:p>
            <a:r>
              <a:rPr lang="sv-SE" dirty="0" err="1"/>
              <a:t>Exampel</a:t>
            </a:r>
            <a:r>
              <a:rPr lang="sv-SE" dirty="0"/>
              <a:t> på 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150A74-95A2-2446-B6F5-6D68B1AB7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07" y="1121374"/>
            <a:ext cx="7488237" cy="5187946"/>
          </a:xfrm>
        </p:spPr>
        <p:txBody>
          <a:bodyPr>
            <a:normAutofit fontScale="92500"/>
          </a:bodyPr>
          <a:lstStyle/>
          <a:p>
            <a:pPr marL="216000" lvl="1" indent="0">
              <a:buNone/>
            </a:pPr>
            <a:r>
              <a:rPr lang="sv-SE" sz="2400" dirty="0"/>
              <a:t>1. </a:t>
            </a:r>
            <a:r>
              <a:rPr lang="en-GB" sz="2400" i="1" dirty="0"/>
              <a:t>Explaining</a:t>
            </a:r>
            <a:r>
              <a:rPr lang="en-GB" sz="2400" dirty="0"/>
              <a:t> resistance, negative attitudes, non-support and/or non-compliance with environmental policies.</a:t>
            </a:r>
          </a:p>
          <a:p>
            <a:pPr marL="216000" lvl="1" indent="0">
              <a:buNone/>
            </a:pPr>
            <a:r>
              <a:rPr lang="en-GB" sz="2400" dirty="0"/>
              <a:t>2. </a:t>
            </a:r>
            <a:r>
              <a:rPr lang="en-GB" sz="2400" i="1" dirty="0"/>
              <a:t>Designing</a:t>
            </a:r>
            <a:r>
              <a:rPr lang="en-GB" sz="2400" dirty="0"/>
              <a:t> alternative policies to increase acceptability and compliance.</a:t>
            </a:r>
          </a:p>
          <a:p>
            <a:pPr marL="216000" lvl="1" indent="0">
              <a:buNone/>
            </a:pPr>
            <a:r>
              <a:rPr lang="en-GB" sz="2400" dirty="0"/>
              <a:t>3. </a:t>
            </a:r>
            <a:r>
              <a:rPr lang="en-GB" sz="2400" i="1" dirty="0"/>
              <a:t>Combining</a:t>
            </a:r>
            <a:r>
              <a:rPr lang="en-GB" sz="2400" dirty="0"/>
              <a:t> different policies to increase acceptability and compliance.</a:t>
            </a:r>
          </a:p>
          <a:p>
            <a:pPr marL="216000" lvl="1" indent="0">
              <a:buNone/>
            </a:pPr>
            <a:endParaRPr lang="en-GB" sz="2400" dirty="0"/>
          </a:p>
          <a:p>
            <a:pPr marL="216000" lvl="1" indent="0">
              <a:buNone/>
            </a:pPr>
            <a:r>
              <a:rPr lang="en-GB" sz="2400" dirty="0"/>
              <a:t>4. Conduct 1-3 in different contexts (e.g., variation in type of political system, level of corruption and political culture)</a:t>
            </a:r>
          </a:p>
          <a:p>
            <a:pPr marL="216000" lvl="1" indent="0">
              <a:buNone/>
            </a:pPr>
            <a:endParaRPr lang="en-GB" sz="2400" i="1" dirty="0"/>
          </a:p>
          <a:p>
            <a:pPr marL="216000" lvl="1" indent="0">
              <a:buNone/>
            </a:pPr>
            <a:r>
              <a:rPr lang="en-GB" sz="2400" i="1" dirty="0"/>
              <a:t>Multiple methods, </a:t>
            </a:r>
            <a:r>
              <a:rPr lang="en-GB" sz="2400" dirty="0"/>
              <a:t>including surveys, survey experiments, field experiments, public good games and in-depth interviews.</a:t>
            </a:r>
          </a:p>
          <a:p>
            <a:pPr lvl="1"/>
            <a:endParaRPr lang="en-GB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27143A-C1EE-9144-901A-B721CBE5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675" y="0"/>
            <a:ext cx="1631325" cy="9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A99A0-8778-E94C-863B-261E7D19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6731BF-00D3-C149-88A8-C31D7D53E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000" dirty="0"/>
              <a:t>TACK FÖR</a:t>
            </a:r>
            <a:r>
              <a:rPr lang="sv-SE" sz="4000" i="1" dirty="0"/>
              <a:t> </a:t>
            </a:r>
            <a:r>
              <a:rPr lang="sv-SE" sz="4000" dirty="0"/>
              <a:t>OSS!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3837C9-55F1-DE4A-9ABC-B2F16DD4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75" y="-9979"/>
            <a:ext cx="1631325" cy="8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85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Tvärvetenskapligt team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Psykologi</a:t>
            </a:r>
            <a:endParaRPr lang="en-GB" dirty="0"/>
          </a:p>
          <a:p>
            <a:r>
              <a:rPr lang="en-GB" dirty="0"/>
              <a:t>(Behavioural) Economics</a:t>
            </a:r>
          </a:p>
          <a:p>
            <a:r>
              <a:rPr lang="en-GB" dirty="0" err="1"/>
              <a:t>Statsvetenskap</a:t>
            </a:r>
            <a:endParaRPr lang="en-GB" dirty="0"/>
          </a:p>
          <a:p>
            <a:r>
              <a:rPr lang="en-GB" dirty="0" err="1"/>
              <a:t>Juridik</a:t>
            </a:r>
            <a:endParaRPr lang="en-GB" dirty="0"/>
          </a:p>
          <a:p>
            <a:r>
              <a:rPr lang="en-GB" dirty="0" err="1"/>
              <a:t>Filosofi</a:t>
            </a:r>
            <a:endParaRPr lang="en-GB" dirty="0"/>
          </a:p>
          <a:p>
            <a:r>
              <a:rPr lang="en-GB" dirty="0" err="1"/>
              <a:t>Naturvetenskap</a:t>
            </a:r>
            <a:r>
              <a:rPr lang="en-GB" dirty="0"/>
              <a:t> (</a:t>
            </a:r>
            <a:r>
              <a:rPr lang="en-GB" dirty="0" err="1"/>
              <a:t>klimat</a:t>
            </a:r>
            <a:r>
              <a:rPr lang="en-GB" dirty="0"/>
              <a:t>, </a:t>
            </a:r>
            <a:r>
              <a:rPr lang="en-GB" dirty="0" err="1"/>
              <a:t>marint</a:t>
            </a:r>
            <a:r>
              <a:rPr lang="en-GB" dirty="0"/>
              <a:t>, </a:t>
            </a:r>
            <a:r>
              <a:rPr lang="en-GB" dirty="0" err="1"/>
              <a:t>medicin</a:t>
            </a:r>
            <a:r>
              <a:rPr lang="en-GB" dirty="0"/>
              <a:t>, etc.) 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10 </a:t>
            </a:r>
            <a:r>
              <a:rPr lang="sv-SE" dirty="0" err="1"/>
              <a:t>PIs</a:t>
            </a:r>
            <a:r>
              <a:rPr lang="sv-SE" dirty="0"/>
              <a:t>, 6 PhD-studenter, 4 </a:t>
            </a:r>
            <a:r>
              <a:rPr lang="sv-SE" dirty="0" err="1"/>
              <a:t>Postdocs</a:t>
            </a:r>
            <a:r>
              <a:rPr lang="sv-SE" dirty="0"/>
              <a:t> och ca 30 </a:t>
            </a:r>
            <a:r>
              <a:rPr lang="sv-SE" dirty="0" err="1"/>
              <a:t>affilierade</a:t>
            </a:r>
            <a:r>
              <a:rPr lang="sv-SE" dirty="0"/>
              <a:t> seniorforskare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b="1" dirty="0"/>
              <a:t>Gemensam teoretisk utgångspunkt: </a:t>
            </a:r>
            <a:r>
              <a:rPr lang="sv-SE" b="1" u="sng" dirty="0"/>
              <a:t>Social dilemma teori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06" y="0"/>
            <a:ext cx="4028294" cy="1654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585F859-36B4-D44E-9192-31E0DE2C59E7}"/>
              </a:ext>
            </a:extLst>
          </p:cNvPr>
          <p:cNvSpPr/>
          <p:nvPr/>
        </p:nvSpPr>
        <p:spPr>
          <a:xfrm>
            <a:off x="4355553" y="3872821"/>
            <a:ext cx="4644000" cy="2304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718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625328" y="376163"/>
            <a:ext cx="6518672" cy="892969"/>
          </a:xfrm>
        </p:spPr>
        <p:txBody>
          <a:bodyPr/>
          <a:lstStyle/>
          <a:p>
            <a:r>
              <a:rPr lang="sv-SE" dirty="0"/>
              <a:t>A Social dilemma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94" y="1208289"/>
            <a:ext cx="7346317" cy="567059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94" y="2558903"/>
            <a:ext cx="2557005" cy="21224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967" y="2558903"/>
            <a:ext cx="2650060" cy="10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4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 sidor av myntet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7" y="1293692"/>
            <a:ext cx="8983426" cy="405246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" name="textruta 6"/>
          <p:cNvSpPr txBox="1"/>
          <p:nvPr/>
        </p:nvSpPr>
        <p:spPr>
          <a:xfrm>
            <a:off x="1613882" y="3429000"/>
            <a:ext cx="1659493" cy="8095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51" fontAlgn="auto" hangingPunct="0">
              <a:spcBef>
                <a:spcPts val="1687"/>
              </a:spcBef>
              <a:spcAft>
                <a:spcPts val="0"/>
              </a:spcAft>
            </a:pPr>
            <a:r>
              <a:rPr lang="sv-SE" sz="3375" b="1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Vinnare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208384" y="3429000"/>
            <a:ext cx="1875514" cy="8095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51" fontAlgn="auto" hangingPunct="0">
              <a:spcBef>
                <a:spcPts val="1687"/>
              </a:spcBef>
              <a:spcAft>
                <a:spcPts val="0"/>
              </a:spcAft>
            </a:pPr>
            <a:r>
              <a:rPr lang="sv-SE" sz="3375" b="1" dirty="0">
                <a:solidFill>
                  <a:schemeClr val="bg1"/>
                </a:solidFill>
                <a:latin typeface="Palatino"/>
                <a:ea typeface="Palatino"/>
                <a:cs typeface="Palatino"/>
                <a:sym typeface="Palatino"/>
              </a:rPr>
              <a:t>Förlorare</a:t>
            </a:r>
          </a:p>
        </p:txBody>
      </p:sp>
    </p:spTree>
    <p:extLst>
      <p:ext uri="{BB962C8B-B14F-4D97-AF65-F5344CB8AC3E}">
        <p14:creationId xmlns:p14="http://schemas.microsoft.com/office/powerpoint/2010/main" val="639991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51216-B202-2941-8FD9-9A9106D1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40" y="980728"/>
            <a:ext cx="7920000" cy="792163"/>
          </a:xfrm>
        </p:spPr>
        <p:txBody>
          <a:bodyPr/>
          <a:lstStyle/>
          <a:p>
            <a:r>
              <a:rPr lang="sv-SE" dirty="0"/>
              <a:t>Om den uppenbara risken att bli en dubbel förlorare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D8E15F-5F32-D940-BCAE-FAF0078B48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84E016-4D83-DD4E-858D-5E1516B4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8" y="2336961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1855A7F8-DDC1-3642-8F6E-B53D748DE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sv-SE" dirty="0" err="1"/>
              <a:t>Olika</a:t>
            </a:r>
            <a:r>
              <a:rPr lang="en-GB" altLang="sv-SE" dirty="0"/>
              <a:t> </a:t>
            </a:r>
            <a:r>
              <a:rPr lang="en-GB" altLang="sv-SE" dirty="0" err="1"/>
              <a:t>sociala</a:t>
            </a:r>
            <a:r>
              <a:rPr lang="en-GB" altLang="sv-SE" dirty="0"/>
              <a:t> </a:t>
            </a:r>
            <a:r>
              <a:rPr lang="en-GB" altLang="sv-SE" dirty="0" err="1"/>
              <a:t>dilemman</a:t>
            </a:r>
            <a:endParaRPr lang="en-GB" altLang="sv-SE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DA94A23-FBE4-A144-BCCB-09D9D5617C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sv-SE" sz="2800"/>
              <a:t>Resursdilemman</a:t>
            </a:r>
          </a:p>
          <a:p>
            <a:pPr eaLnBrk="1" hangingPunct="1"/>
            <a:endParaRPr lang="en-GB" altLang="sv-SE" sz="2800"/>
          </a:p>
          <a:p>
            <a:pPr eaLnBrk="1" hangingPunct="1"/>
            <a:endParaRPr lang="en-GB" altLang="sv-SE" sz="2800"/>
          </a:p>
          <a:p>
            <a:pPr eaLnBrk="1" hangingPunct="1"/>
            <a:r>
              <a:rPr lang="en-GB" altLang="sv-SE" sz="2800"/>
              <a:t>Bidragsdilemman</a:t>
            </a:r>
          </a:p>
          <a:p>
            <a:pPr eaLnBrk="1" hangingPunct="1"/>
            <a:endParaRPr lang="en-GB" altLang="sv-SE" sz="2800"/>
          </a:p>
          <a:p>
            <a:pPr eaLnBrk="1" hangingPunct="1"/>
            <a:endParaRPr lang="en-GB" altLang="sv-SE" sz="2800"/>
          </a:p>
          <a:p>
            <a:pPr eaLnBrk="1" hangingPunct="1"/>
            <a:r>
              <a:rPr lang="ja-JP" altLang="en-GB" sz="2800"/>
              <a:t>“</a:t>
            </a:r>
            <a:r>
              <a:rPr lang="en-GB" altLang="ja-JP" sz="2800"/>
              <a:t>Tvättstuge-dilemman</a:t>
            </a:r>
            <a:r>
              <a:rPr lang="ja-JP" altLang="en-GB" sz="2800"/>
              <a:t>”</a:t>
            </a:r>
            <a:endParaRPr lang="en-GB" altLang="ja-JP" sz="2800"/>
          </a:p>
          <a:p>
            <a:pPr eaLnBrk="1" hangingPunct="1"/>
            <a:endParaRPr lang="en-GB" altLang="sv-SE" sz="2800"/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F356E1E8-908B-6340-94B7-6E0FBDAD4E3E}"/>
              </a:ext>
            </a:extLst>
          </p:cNvPr>
          <p:cNvSpPr>
            <a:spLocks noGrp="1" noChangeArrowheads="1" noTextEdit="1"/>
          </p:cNvSpPr>
          <p:nvPr>
            <p:ph type="media" sz="half" idx="2"/>
          </p:nvPr>
        </p:nvSpPr>
        <p:spPr/>
      </p:sp>
      <p:pic>
        <p:nvPicPr>
          <p:cNvPr id="47109" name="Picture 5" descr="SegeTvättstuga">
            <a:extLst>
              <a:ext uri="{FF2B5EF4-FFF2-40B4-BE49-F238E27FC236}">
                <a16:creationId xmlns:a16="http://schemas.microsoft.com/office/drawing/2014/main" id="{DE097316-B319-6D4B-8492-B2A1625F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30972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pengar">
            <a:hlinkClick r:id="rId3"/>
            <a:extLst>
              <a:ext uri="{FF2B5EF4-FFF2-40B4-BE49-F238E27FC236}">
                <a16:creationId xmlns:a16="http://schemas.microsoft.com/office/drawing/2014/main" id="{EBFD315A-CCF7-E34F-A1C3-946F5309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22463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Gott%20fiske%202">
            <a:extLst>
              <a:ext uri="{FF2B5EF4-FFF2-40B4-BE49-F238E27FC236}">
                <a16:creationId xmlns:a16="http://schemas.microsoft.com/office/drawing/2014/main" id="{9385E58D-192C-BD44-B47C-9B2F7378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28082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B8B44B-C0A8-0842-B844-AC33944B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Tidigare 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8CFCA4-F5A9-794F-83CA-CA30F16CD9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E981F7-F8CB-FD4D-B1F8-8F73F50BE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350800"/>
            <a:ext cx="6305065" cy="28784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03A7C75-195A-5F49-81EA-3F919F96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675" y="11419"/>
            <a:ext cx="1631325" cy="9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0E8D1-7652-0941-A729-53B06F53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Ngr</a:t>
            </a:r>
            <a:r>
              <a:rPr lang="sv-SE" dirty="0"/>
              <a:t> faktorer som </a:t>
            </a:r>
            <a:r>
              <a:rPr lang="sv-SE" dirty="0" err="1"/>
              <a:t>faciliterar</a:t>
            </a:r>
            <a:r>
              <a:rPr lang="sv-SE" dirty="0"/>
              <a:t> (medverkar till) samarbete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316E94-307C-344A-8465-A1DA5E5B6A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450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400" b="1" dirty="0"/>
              <a:t>Psykologiska faktorer</a:t>
            </a:r>
          </a:p>
          <a:p>
            <a:r>
              <a:rPr lang="sv-SE" sz="2400" dirty="0"/>
              <a:t>Värderingar</a:t>
            </a:r>
          </a:p>
          <a:p>
            <a:r>
              <a:rPr lang="sv-SE" sz="2400" dirty="0"/>
              <a:t>Verklighetsuppfattningar</a:t>
            </a:r>
          </a:p>
          <a:p>
            <a:r>
              <a:rPr lang="sv-SE" sz="2400" dirty="0"/>
              <a:t>rättvisa</a:t>
            </a:r>
            <a:endParaRPr lang="sv-SE" sz="2400" b="1" dirty="0"/>
          </a:p>
          <a:p>
            <a:r>
              <a:rPr lang="sv-SE" sz="2400" b="1" dirty="0"/>
              <a:t>Mellanmänskliga faktorer</a:t>
            </a:r>
            <a:br>
              <a:rPr lang="sv-SE" sz="2400" b="1" dirty="0"/>
            </a:br>
            <a:r>
              <a:rPr lang="sv-SE" sz="2400" dirty="0"/>
              <a:t>Homogenitet</a:t>
            </a:r>
          </a:p>
          <a:p>
            <a:r>
              <a:rPr lang="sv-SE" sz="2400" dirty="0"/>
              <a:t>Kommunikation</a:t>
            </a:r>
          </a:p>
          <a:p>
            <a:r>
              <a:rPr lang="sv-SE" sz="2400" dirty="0"/>
              <a:t>Makt</a:t>
            </a:r>
          </a:p>
          <a:p>
            <a:r>
              <a:rPr lang="sv-SE" sz="2400" dirty="0"/>
              <a:t>Reciprocitet (ömsesidighet)</a:t>
            </a:r>
          </a:p>
          <a:p>
            <a:r>
              <a:rPr lang="sv-SE" sz="2400" dirty="0"/>
              <a:t>Tillit</a:t>
            </a:r>
          </a:p>
          <a:p>
            <a:pPr marL="0" indent="0">
              <a:buNone/>
            </a:pPr>
            <a:r>
              <a:rPr lang="sv-SE" sz="2400" b="1" dirty="0"/>
              <a:t>Sociala faktorer</a:t>
            </a:r>
            <a:br>
              <a:rPr lang="sv-SE" sz="2400" b="1" dirty="0"/>
            </a:br>
            <a:r>
              <a:rPr lang="sv-SE" sz="2400" dirty="0"/>
              <a:t>• Sociala normer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51E57-DEB6-AE4E-9C64-72DC1D24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C11269-D848-454F-B997-26306B28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75" y="0"/>
            <a:ext cx="1631325" cy="93273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30753CD-0EA1-454A-BF69-86E2F2777748}"/>
              </a:ext>
            </a:extLst>
          </p:cNvPr>
          <p:cNvSpPr/>
          <p:nvPr/>
        </p:nvSpPr>
        <p:spPr>
          <a:xfrm>
            <a:off x="161971" y="5515797"/>
            <a:ext cx="2232248" cy="4056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27EFB54-34A8-D342-8459-7337D13D2F08}"/>
              </a:ext>
            </a:extLst>
          </p:cNvPr>
          <p:cNvSpPr/>
          <p:nvPr/>
        </p:nvSpPr>
        <p:spPr>
          <a:xfrm>
            <a:off x="539552" y="5185176"/>
            <a:ext cx="3744416" cy="4056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AD0C8BA-2B65-5145-89AB-97DBA974C8D2}"/>
              </a:ext>
            </a:extLst>
          </p:cNvPr>
          <p:cNvSpPr/>
          <p:nvPr/>
        </p:nvSpPr>
        <p:spPr>
          <a:xfrm>
            <a:off x="395536" y="2663320"/>
            <a:ext cx="2232248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376B6176-FD55-0B47-8D3D-2DC17FA12463}"/>
              </a:ext>
            </a:extLst>
          </p:cNvPr>
          <p:cNvSpPr/>
          <p:nvPr/>
        </p:nvSpPr>
        <p:spPr>
          <a:xfrm>
            <a:off x="508363" y="6261603"/>
            <a:ext cx="2232248" cy="28803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Oval pratbubbla 9">
            <a:extLst>
              <a:ext uri="{FF2B5EF4-FFF2-40B4-BE49-F238E27FC236}">
                <a16:creationId xmlns:a16="http://schemas.microsoft.com/office/drawing/2014/main" id="{606B4283-874B-AE4F-8013-6BDA1EE87B5F}"/>
              </a:ext>
            </a:extLst>
          </p:cNvPr>
          <p:cNvSpPr/>
          <p:nvPr/>
        </p:nvSpPr>
        <p:spPr>
          <a:xfrm>
            <a:off x="5292080" y="2334100"/>
            <a:ext cx="3599920" cy="2767265"/>
          </a:xfrm>
          <a:prstGeom prst="wedgeEllipseCallout">
            <a:avLst>
              <a:gd name="adj1" fmla="val -67054"/>
              <a:gd name="adj2" fmla="val 2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Ta med er dessa i minnet!</a:t>
            </a:r>
          </a:p>
        </p:txBody>
      </p:sp>
    </p:spTree>
    <p:extLst>
      <p:ext uri="{BB962C8B-B14F-4D97-AF65-F5344CB8AC3E}">
        <p14:creationId xmlns:p14="http://schemas.microsoft.com/office/powerpoint/2010/main" val="5664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asic Template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elsk Grundmall.potx" id="{33773C0A-740C-440A-BC89-898608F48573}" vid="{F615758A-106E-488C-BE0A-A4B892D90127}"/>
    </a:ext>
  </a:extLst>
</a:theme>
</file>

<file path=ppt/theme/theme2.xml><?xml version="1.0" encoding="utf-8"?>
<a:theme xmlns:a="http://schemas.openxmlformats.org/drawingml/2006/main" name="Start- &amp; 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elsk Grundmall.potx" id="{33773C0A-740C-440A-BC89-898608F48573}" vid="{E59FCFE1-5061-4132-A7A1-6B614CDF271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25362</TotalTime>
  <Words>478</Words>
  <Application>Microsoft Macintosh PowerPoint</Application>
  <PresentationFormat>Bildspel på skärmen (4:3)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32" baseType="lpstr">
      <vt:lpstr>Arial</vt:lpstr>
      <vt:lpstr>Arial Bold</vt:lpstr>
      <vt:lpstr>Arial Narrow</vt:lpstr>
      <vt:lpstr>Calibri</vt:lpstr>
      <vt:lpstr>Gill Sans</vt:lpstr>
      <vt:lpstr>Helvetica</vt:lpstr>
      <vt:lpstr>Palatino</vt:lpstr>
      <vt:lpstr>Wingdings</vt:lpstr>
      <vt:lpstr>Basic Template</vt:lpstr>
      <vt:lpstr>Start- &amp; End Slide</vt:lpstr>
      <vt:lpstr>Samarbete (kollektivt handlande) är vägen framåt i klimatfrågan</vt:lpstr>
      <vt:lpstr>VARFÖR?</vt:lpstr>
      <vt:lpstr>Tvärvetenskapligt team</vt:lpstr>
      <vt:lpstr>A Social dilemma</vt:lpstr>
      <vt:lpstr>Två sidor av myntet</vt:lpstr>
      <vt:lpstr>Om den uppenbara risken att bli en dubbel förlorare</vt:lpstr>
      <vt:lpstr>Olika sociala dilemman</vt:lpstr>
      <vt:lpstr>Tidigare forskning</vt:lpstr>
      <vt:lpstr>Ngr faktorer som faciliterar (medverkar till) samarbete</vt:lpstr>
      <vt:lpstr>Småskaligt och storskaligt kollektivt handlande</vt:lpstr>
      <vt:lpstr>Utvidgad förståelse av kollektivt handlande</vt:lpstr>
      <vt:lpstr>Uppskalning</vt:lpstr>
      <vt:lpstr>Large-scale characteristics skapar ”stressorer” som motverkar samarbetsfacilitatorerna och därför missgynnar kollektivt handlande</vt:lpstr>
      <vt:lpstr>PowerPoint-presentation</vt:lpstr>
      <vt:lpstr>PowerPoint-presentation</vt:lpstr>
      <vt:lpstr>PowerPoint-presentation</vt:lpstr>
      <vt:lpstr>PowerPoint-presentation</vt:lpstr>
      <vt:lpstr>Vem skall styra?</vt:lpstr>
      <vt:lpstr>Om den externa (tredje) parten</vt:lpstr>
      <vt:lpstr>Ngr faktorer som faciliterar (medverkar till) samarbete</vt:lpstr>
      <vt:lpstr>Exampel på forskning</vt:lpstr>
      <vt:lpstr>PowerPoint-presentation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Boustedt</dc:creator>
  <cp:lastModifiedBy>Microsoft Office-användare</cp:lastModifiedBy>
  <cp:revision>225</cp:revision>
  <cp:lastPrinted>2014-10-10T12:54:55Z</cp:lastPrinted>
  <dcterms:created xsi:type="dcterms:W3CDTF">2014-06-19T06:29:11Z</dcterms:created>
  <dcterms:modified xsi:type="dcterms:W3CDTF">2020-10-07T15:03:26Z</dcterms:modified>
</cp:coreProperties>
</file>