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73" r:id="rId3"/>
    <p:sldId id="280" r:id="rId4"/>
    <p:sldId id="281" r:id="rId5"/>
    <p:sldId id="275" r:id="rId6"/>
    <p:sldId id="276" r:id="rId7"/>
    <p:sldId id="277" r:id="rId8"/>
    <p:sldId id="278" r:id="rId9"/>
    <p:sldId id="274" r:id="rId10"/>
    <p:sldId id="283" r:id="rId11"/>
    <p:sldId id="282" r:id="rId12"/>
    <p:sldId id="284" r:id="rId13"/>
    <p:sldId id="285" r:id="rId14"/>
    <p:sldId id="286" r:id="rId15"/>
    <p:sldId id="287" r:id="rId16"/>
    <p:sldId id="288" r:id="rId17"/>
    <p:sldId id="289" r:id="rId18"/>
    <p:sldId id="290" r:id="rId19"/>
    <p:sldId id="291" r:id="rId20"/>
    <p:sldId id="292" r:id="rId21"/>
    <p:sldId id="294" r:id="rId22"/>
    <p:sldId id="293" r:id="rId23"/>
    <p:sldId id="295" r:id="rId24"/>
    <p:sldId id="302" r:id="rId25"/>
    <p:sldId id="296" r:id="rId26"/>
    <p:sldId id="298" r:id="rId27"/>
    <p:sldId id="299" r:id="rId28"/>
    <p:sldId id="303" r:id="rId29"/>
    <p:sldId id="304" r:id="rId30"/>
    <p:sldId id="258" r:id="rId3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620">
          <p15:clr>
            <a:srgbClr val="A4A3A4"/>
          </p15:clr>
        </p15:guide>
        <p15:guide id="2" orient="horz" pos="3072">
          <p15:clr>
            <a:srgbClr val="A4A3A4"/>
          </p15:clr>
        </p15:guide>
        <p15:guide id="3" orient="horz" pos="350">
          <p15:clr>
            <a:srgbClr val="A4A3A4"/>
          </p15:clr>
        </p15:guide>
        <p15:guide id="4" orient="horz" pos="798">
          <p15:clr>
            <a:srgbClr val="A4A3A4"/>
          </p15:clr>
        </p15:guide>
        <p15:guide id="5" orient="horz" pos="124">
          <p15:clr>
            <a:srgbClr val="A4A3A4"/>
          </p15:clr>
        </p15:guide>
        <p15:guide id="6" orient="horz" pos="260">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A7EAD"/>
    <a:srgbClr val="162852"/>
    <a:srgbClr val="2A79AA"/>
    <a:srgbClr val="2A79B3"/>
    <a:srgbClr val="2B81BC"/>
    <a:srgbClr val="2B81B3"/>
    <a:srgbClr val="2981B5"/>
    <a:srgbClr val="1A93BE"/>
    <a:srgbClr val="0D84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Objects="1">
      <p:cViewPr varScale="1">
        <p:scale>
          <a:sx n="112" d="100"/>
          <a:sy n="112" d="100"/>
        </p:scale>
        <p:origin x="-104" y="-64"/>
      </p:cViewPr>
      <p:guideLst>
        <p:guide orient="horz" pos="1620"/>
        <p:guide orient="horz" pos="3072"/>
        <p:guide orient="horz" pos="350"/>
        <p:guide orient="horz" pos="798"/>
        <p:guide orient="horz" pos="124"/>
        <p:guide orient="horz" pos="2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E7470-2729-4C49-8F64-619AC02A2C02}" type="datetimeFigureOut">
              <a:rPr lang="sv-SE" smtClean="0"/>
              <a:t>20-06-05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8C0CB-E8FB-4975-BEEB-F0A4A5DE3D4E}" type="slidenum">
              <a:rPr lang="sv-SE" smtClean="0"/>
              <a:t>‹#›</a:t>
            </a:fld>
            <a:endParaRPr lang="sv-SE"/>
          </a:p>
        </p:txBody>
      </p:sp>
    </p:spTree>
    <p:extLst>
      <p:ext uri="{BB962C8B-B14F-4D97-AF65-F5344CB8AC3E}">
        <p14:creationId xmlns:p14="http://schemas.microsoft.com/office/powerpoint/2010/main" val="253007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748C0CB-E8FB-4975-BEEB-F0A4A5DE3D4E}" type="slidenum">
              <a:rPr lang="sv-SE" smtClean="0"/>
              <a:t>1</a:t>
            </a:fld>
            <a:endParaRPr lang="sv-SE"/>
          </a:p>
        </p:txBody>
      </p:sp>
    </p:spTree>
    <p:extLst>
      <p:ext uri="{BB962C8B-B14F-4D97-AF65-F5344CB8AC3E}">
        <p14:creationId xmlns:p14="http://schemas.microsoft.com/office/powerpoint/2010/main" val="93570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1746" name="Notes Placeholder 2"/>
          <p:cNvSpPr>
            <a:spLocks noGrp="1"/>
          </p:cNvSpPr>
          <p:nvPr>
            <p:ph type="body" idx="1"/>
          </p:nvPr>
        </p:nvSpPr>
        <p:spPr>
          <a:noFill/>
        </p:spPr>
        <p:txBody>
          <a:bodyPr/>
          <a:lstStyle/>
          <a:p>
            <a:endParaRPr lang="sv-SE" dirty="0">
              <a:latin typeface="Times" charset="0"/>
            </a:endParaRPr>
          </a:p>
        </p:txBody>
      </p:sp>
      <p:sp>
        <p:nvSpPr>
          <p:cNvPr id="4" name="Slide Number Placeholder 3"/>
          <p:cNvSpPr>
            <a:spLocks noGrp="1"/>
          </p:cNvSpPr>
          <p:nvPr>
            <p:ph type="sldNum" sz="quarter" idx="5"/>
          </p:nvPr>
        </p:nvSpPr>
        <p:spPr/>
        <p:txBody>
          <a:bodyPr/>
          <a:lstStyle/>
          <a:p>
            <a:pPr>
              <a:defRPr/>
            </a:pPr>
            <a:fld id="{27E2DD73-88E9-D74A-9044-5B7AB24067FA}" type="slidenum">
              <a:rPr lang="sv-SE" smtClean="0"/>
              <a:pPr>
                <a:defRPr/>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2" name="Notes Placeholder 2"/>
          <p:cNvSpPr>
            <a:spLocks noGrp="1"/>
          </p:cNvSpPr>
          <p:nvPr>
            <p:ph type="body" idx="1"/>
          </p:nvPr>
        </p:nvSpPr>
        <p:spPr>
          <a:noFill/>
        </p:spPr>
        <p:txBody>
          <a:bodyPr/>
          <a:lstStyle/>
          <a:p>
            <a:endParaRPr lang="sv-SE" dirty="0">
              <a:latin typeface="Times" charset="0"/>
            </a:endParaRPr>
          </a:p>
        </p:txBody>
      </p:sp>
      <p:sp>
        <p:nvSpPr>
          <p:cNvPr id="4" name="Slide Number Placeholder 3"/>
          <p:cNvSpPr>
            <a:spLocks noGrp="1"/>
          </p:cNvSpPr>
          <p:nvPr>
            <p:ph type="sldNum" sz="quarter" idx="5"/>
          </p:nvPr>
        </p:nvSpPr>
        <p:spPr/>
        <p:txBody>
          <a:bodyPr/>
          <a:lstStyle/>
          <a:p>
            <a:pPr>
              <a:defRPr/>
            </a:pPr>
            <a:fld id="{B3AE49FD-6AF3-F945-BDBC-70904BD1798D}" type="slidenum">
              <a:rPr lang="sv-SE" smtClean="0"/>
              <a:pPr>
                <a:defRPr/>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12</a:t>
            </a:fld>
            <a:endParaRPr lang="sv-SE"/>
          </a:p>
        </p:txBody>
      </p:sp>
    </p:spTree>
    <p:extLst>
      <p:ext uri="{BB962C8B-B14F-4D97-AF65-F5344CB8AC3E}">
        <p14:creationId xmlns:p14="http://schemas.microsoft.com/office/powerpoint/2010/main" val="362121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6866"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sv-SE">
              <a:latin typeface="Times" charset="0"/>
            </a:endParaRPr>
          </a:p>
        </p:txBody>
      </p:sp>
      <p:sp>
        <p:nvSpPr>
          <p:cNvPr id="4" name="Slide Number Placeholder 3"/>
          <p:cNvSpPr>
            <a:spLocks noGrp="1"/>
          </p:cNvSpPr>
          <p:nvPr>
            <p:ph type="sldNum" sz="quarter" idx="5"/>
          </p:nvPr>
        </p:nvSpPr>
        <p:spPr/>
        <p:txBody>
          <a:bodyPr/>
          <a:lstStyle/>
          <a:p>
            <a:pPr>
              <a:defRPr/>
            </a:pPr>
            <a:fld id="{F30960DF-3C96-6E4F-89AF-453B34A49FDB}" type="slidenum">
              <a:rPr lang="sv-SE" smtClean="0"/>
              <a:pPr>
                <a:defRPr/>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7890"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sv-SE">
              <a:latin typeface="Times" charset="0"/>
            </a:endParaRPr>
          </a:p>
        </p:txBody>
      </p:sp>
      <p:sp>
        <p:nvSpPr>
          <p:cNvPr id="4" name="Slide Number Placeholder 3"/>
          <p:cNvSpPr>
            <a:spLocks noGrp="1"/>
          </p:cNvSpPr>
          <p:nvPr>
            <p:ph type="sldNum" sz="quarter" idx="5"/>
          </p:nvPr>
        </p:nvSpPr>
        <p:spPr/>
        <p:txBody>
          <a:bodyPr/>
          <a:lstStyle/>
          <a:p>
            <a:pPr>
              <a:defRPr/>
            </a:pPr>
            <a:fld id="{96278F00-FD26-004B-8D74-2D14589916F4}" type="slidenum">
              <a:rPr lang="sv-SE" smtClean="0"/>
              <a:pPr>
                <a:defRPr/>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8914"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sv-SE">
              <a:latin typeface="Times" charset="0"/>
            </a:endParaRPr>
          </a:p>
        </p:txBody>
      </p:sp>
      <p:sp>
        <p:nvSpPr>
          <p:cNvPr id="4" name="Slide Number Placeholder 3"/>
          <p:cNvSpPr>
            <a:spLocks noGrp="1"/>
          </p:cNvSpPr>
          <p:nvPr>
            <p:ph type="sldNum" sz="quarter" idx="5"/>
          </p:nvPr>
        </p:nvSpPr>
        <p:spPr/>
        <p:txBody>
          <a:bodyPr/>
          <a:lstStyle/>
          <a:p>
            <a:pPr>
              <a:defRPr/>
            </a:pPr>
            <a:fld id="{1617278A-10B8-F64D-87D6-E6E3D495FBEC}" type="slidenum">
              <a:rPr lang="sv-SE" smtClean="0"/>
              <a:pPr>
                <a:defRPr/>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9938"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sv-SE">
              <a:latin typeface="Times" charset="0"/>
            </a:endParaRPr>
          </a:p>
        </p:txBody>
      </p:sp>
      <p:sp>
        <p:nvSpPr>
          <p:cNvPr id="4" name="Slide Number Placeholder 3"/>
          <p:cNvSpPr>
            <a:spLocks noGrp="1"/>
          </p:cNvSpPr>
          <p:nvPr>
            <p:ph type="sldNum" sz="quarter" idx="5"/>
          </p:nvPr>
        </p:nvSpPr>
        <p:spPr/>
        <p:txBody>
          <a:bodyPr/>
          <a:lstStyle/>
          <a:p>
            <a:pPr>
              <a:defRPr/>
            </a:pPr>
            <a:fld id="{4868E37D-A136-284F-BCE9-06A6A4F86975}" type="slidenum">
              <a:rPr lang="sv-SE" smtClean="0"/>
              <a:pPr>
                <a:defRPr/>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6"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sv-SE">
              <a:latin typeface="Times" charset="0"/>
            </a:endParaRPr>
          </a:p>
        </p:txBody>
      </p:sp>
      <p:sp>
        <p:nvSpPr>
          <p:cNvPr id="4" name="Slide Number Placeholder 3"/>
          <p:cNvSpPr>
            <a:spLocks noGrp="1"/>
          </p:cNvSpPr>
          <p:nvPr>
            <p:ph type="sldNum" sz="quarter" idx="5"/>
          </p:nvPr>
        </p:nvSpPr>
        <p:spPr/>
        <p:txBody>
          <a:bodyPr/>
          <a:lstStyle/>
          <a:p>
            <a:pPr>
              <a:defRPr/>
            </a:pPr>
            <a:fld id="{938A1403-F3FA-604B-AA9C-1D69DF074268}" type="slidenum">
              <a:rPr lang="sv-SE" smtClean="0"/>
              <a:pPr>
                <a:defRPr/>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18</a:t>
            </a:fld>
            <a:endParaRPr lang="sv-SE"/>
          </a:p>
        </p:txBody>
      </p:sp>
    </p:spTree>
    <p:extLst>
      <p:ext uri="{BB962C8B-B14F-4D97-AF65-F5344CB8AC3E}">
        <p14:creationId xmlns:p14="http://schemas.microsoft.com/office/powerpoint/2010/main" val="30782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3010" name="Notes Placeholder 2"/>
          <p:cNvSpPr>
            <a:spLocks noGrp="1"/>
          </p:cNvSpPr>
          <p:nvPr>
            <p:ph type="body" idx="1"/>
          </p:nvPr>
        </p:nvSpPr>
        <p:spPr>
          <a:noFill/>
        </p:spPr>
        <p:txBody>
          <a:bodyPr/>
          <a:lstStyle/>
          <a:p>
            <a:endParaRPr lang="sv-SE" dirty="0">
              <a:latin typeface="Times" charset="0"/>
            </a:endParaRPr>
          </a:p>
        </p:txBody>
      </p:sp>
      <p:sp>
        <p:nvSpPr>
          <p:cNvPr id="4" name="Slide Number Placeholder 3"/>
          <p:cNvSpPr>
            <a:spLocks noGrp="1"/>
          </p:cNvSpPr>
          <p:nvPr>
            <p:ph type="sldNum" sz="quarter" idx="5"/>
          </p:nvPr>
        </p:nvSpPr>
        <p:spPr/>
        <p:txBody>
          <a:bodyPr/>
          <a:lstStyle/>
          <a:p>
            <a:pPr>
              <a:defRPr/>
            </a:pPr>
            <a:fld id="{EAF09339-92D7-A247-8212-7F67669A3172}" type="slidenum">
              <a:rPr lang="sv-SE" smtClean="0"/>
              <a:pPr>
                <a:defRPr/>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2</a:t>
            </a:fld>
            <a:endParaRPr lang="sv-SE"/>
          </a:p>
        </p:txBody>
      </p:sp>
    </p:spTree>
    <p:extLst>
      <p:ext uri="{BB962C8B-B14F-4D97-AF65-F5344CB8AC3E}">
        <p14:creationId xmlns:p14="http://schemas.microsoft.com/office/powerpoint/2010/main" val="296921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4" name="Notes Placeholder 2"/>
          <p:cNvSpPr>
            <a:spLocks noGrp="1"/>
          </p:cNvSpPr>
          <p:nvPr>
            <p:ph type="body" idx="1"/>
          </p:nvPr>
        </p:nvSpPr>
        <p:spPr>
          <a:noFill/>
        </p:spPr>
        <p:txBody>
          <a:bodyPr/>
          <a:lstStyle/>
          <a:p>
            <a:endParaRPr lang="sv-SE" dirty="0">
              <a:latin typeface="Times" charset="0"/>
            </a:endParaRPr>
          </a:p>
        </p:txBody>
      </p:sp>
      <p:sp>
        <p:nvSpPr>
          <p:cNvPr id="4" name="Slide Number Placeholder 3"/>
          <p:cNvSpPr>
            <a:spLocks noGrp="1"/>
          </p:cNvSpPr>
          <p:nvPr>
            <p:ph type="sldNum" sz="quarter" idx="5"/>
          </p:nvPr>
        </p:nvSpPr>
        <p:spPr/>
        <p:txBody>
          <a:bodyPr/>
          <a:lstStyle/>
          <a:p>
            <a:pPr>
              <a:defRPr/>
            </a:pPr>
            <a:fld id="{CCE845C5-8050-2143-B5E8-B3F2BC3B7A75}" type="slidenum">
              <a:rPr lang="sv-SE" smtClean="0"/>
              <a:pPr>
                <a:defRPr/>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21</a:t>
            </a:fld>
            <a:endParaRPr lang="sv-SE"/>
          </a:p>
        </p:txBody>
      </p:sp>
    </p:spTree>
    <p:extLst>
      <p:ext uri="{BB962C8B-B14F-4D97-AF65-F5344CB8AC3E}">
        <p14:creationId xmlns:p14="http://schemas.microsoft.com/office/powerpoint/2010/main" val="1349277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5058"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sv-SE">
              <a:latin typeface="Times" charset="0"/>
            </a:endParaRPr>
          </a:p>
        </p:txBody>
      </p:sp>
      <p:sp>
        <p:nvSpPr>
          <p:cNvPr id="4" name="Slide Number Placeholder 3"/>
          <p:cNvSpPr>
            <a:spLocks noGrp="1"/>
          </p:cNvSpPr>
          <p:nvPr>
            <p:ph type="sldNum" sz="quarter" idx="5"/>
          </p:nvPr>
        </p:nvSpPr>
        <p:spPr/>
        <p:txBody>
          <a:bodyPr/>
          <a:lstStyle/>
          <a:p>
            <a:pPr>
              <a:defRPr/>
            </a:pPr>
            <a:fld id="{2246232C-5A11-434D-8447-60EE956AB353}" type="slidenum">
              <a:rPr lang="sv-SE" smtClean="0"/>
              <a:pPr>
                <a:defRPr/>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23</a:t>
            </a:fld>
            <a:endParaRPr lang="sv-SE"/>
          </a:p>
        </p:txBody>
      </p:sp>
    </p:spTree>
    <p:extLst>
      <p:ext uri="{BB962C8B-B14F-4D97-AF65-F5344CB8AC3E}">
        <p14:creationId xmlns:p14="http://schemas.microsoft.com/office/powerpoint/2010/main" val="3531968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24</a:t>
            </a:fld>
            <a:endParaRPr lang="sv-SE"/>
          </a:p>
        </p:txBody>
      </p:sp>
    </p:spTree>
    <p:extLst>
      <p:ext uri="{BB962C8B-B14F-4D97-AF65-F5344CB8AC3E}">
        <p14:creationId xmlns:p14="http://schemas.microsoft.com/office/powerpoint/2010/main" val="427482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25</a:t>
            </a:fld>
            <a:endParaRPr lang="sv-SE"/>
          </a:p>
        </p:txBody>
      </p:sp>
    </p:spTree>
    <p:extLst>
      <p:ext uri="{BB962C8B-B14F-4D97-AF65-F5344CB8AC3E}">
        <p14:creationId xmlns:p14="http://schemas.microsoft.com/office/powerpoint/2010/main" val="2235305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26</a:t>
            </a:fld>
            <a:endParaRPr lang="sv-SE"/>
          </a:p>
        </p:txBody>
      </p:sp>
    </p:spTree>
    <p:extLst>
      <p:ext uri="{BB962C8B-B14F-4D97-AF65-F5344CB8AC3E}">
        <p14:creationId xmlns:p14="http://schemas.microsoft.com/office/powerpoint/2010/main" val="2938443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27</a:t>
            </a:fld>
            <a:endParaRPr lang="sv-SE"/>
          </a:p>
        </p:txBody>
      </p:sp>
    </p:spTree>
    <p:extLst>
      <p:ext uri="{BB962C8B-B14F-4D97-AF65-F5344CB8AC3E}">
        <p14:creationId xmlns:p14="http://schemas.microsoft.com/office/powerpoint/2010/main" val="2391710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30</a:t>
            </a:fld>
            <a:endParaRPr lang="sv-SE"/>
          </a:p>
        </p:txBody>
      </p:sp>
    </p:spTree>
    <p:extLst>
      <p:ext uri="{BB962C8B-B14F-4D97-AF65-F5344CB8AC3E}">
        <p14:creationId xmlns:p14="http://schemas.microsoft.com/office/powerpoint/2010/main" val="286829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3</a:t>
            </a:fld>
            <a:endParaRPr lang="sv-SE"/>
          </a:p>
        </p:txBody>
      </p:sp>
    </p:spTree>
    <p:extLst>
      <p:ext uri="{BB962C8B-B14F-4D97-AF65-F5344CB8AC3E}">
        <p14:creationId xmlns:p14="http://schemas.microsoft.com/office/powerpoint/2010/main" val="184400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4</a:t>
            </a:fld>
            <a:endParaRPr lang="sv-SE"/>
          </a:p>
        </p:txBody>
      </p:sp>
    </p:spTree>
    <p:extLst>
      <p:ext uri="{BB962C8B-B14F-4D97-AF65-F5344CB8AC3E}">
        <p14:creationId xmlns:p14="http://schemas.microsoft.com/office/powerpoint/2010/main" val="4019859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50000"/>
              </a:spcBef>
              <a:spcAft>
                <a:spcPct val="0"/>
              </a:spcAft>
              <a:defRPr sz="2400">
                <a:solidFill>
                  <a:schemeClr val="tx1"/>
                </a:solidFill>
                <a:latin typeface="Times" charset="0"/>
                <a:ea typeface="ＭＳ Ｐゴシック" charset="0"/>
              </a:defRPr>
            </a:lvl6pPr>
            <a:lvl7pPr marL="2971800" indent="-228600" eaLnBrk="0" fontAlgn="base" hangingPunct="0">
              <a:spcBef>
                <a:spcPct val="50000"/>
              </a:spcBef>
              <a:spcAft>
                <a:spcPct val="0"/>
              </a:spcAft>
              <a:defRPr sz="2400">
                <a:solidFill>
                  <a:schemeClr val="tx1"/>
                </a:solidFill>
                <a:latin typeface="Times" charset="0"/>
                <a:ea typeface="ＭＳ Ｐゴシック" charset="0"/>
              </a:defRPr>
            </a:lvl7pPr>
            <a:lvl8pPr marL="3429000" indent="-228600" eaLnBrk="0" fontAlgn="base" hangingPunct="0">
              <a:spcBef>
                <a:spcPct val="50000"/>
              </a:spcBef>
              <a:spcAft>
                <a:spcPct val="0"/>
              </a:spcAft>
              <a:defRPr sz="2400">
                <a:solidFill>
                  <a:schemeClr val="tx1"/>
                </a:solidFill>
                <a:latin typeface="Times" charset="0"/>
                <a:ea typeface="ＭＳ Ｐゴシック" charset="0"/>
              </a:defRPr>
            </a:lvl8pPr>
            <a:lvl9pPr marL="3886200" indent="-228600" eaLnBrk="0" fontAlgn="base" hangingPunct="0">
              <a:spcBef>
                <a:spcPct val="50000"/>
              </a:spcBef>
              <a:spcAft>
                <a:spcPct val="0"/>
              </a:spcAft>
              <a:defRPr sz="2400">
                <a:solidFill>
                  <a:schemeClr val="tx1"/>
                </a:solidFill>
                <a:latin typeface="Times" charset="0"/>
                <a:ea typeface="ＭＳ Ｐゴシック" charset="0"/>
              </a:defRPr>
            </a:lvl9pPr>
          </a:lstStyle>
          <a:p>
            <a:fld id="{CA4D4324-5F57-434E-940F-E2F96C814E16}" type="slidenum">
              <a:rPr lang="sv-SE" sz="1200"/>
              <a:pPr/>
              <a:t>5</a:t>
            </a:fld>
            <a:endParaRPr lang="sv-SE" sz="1200"/>
          </a:p>
        </p:txBody>
      </p:sp>
      <p:sp>
        <p:nvSpPr>
          <p:cNvPr id="143362"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endParaRPr lang="en-GB">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50000"/>
              </a:spcBef>
              <a:spcAft>
                <a:spcPct val="0"/>
              </a:spcAft>
              <a:defRPr sz="2400">
                <a:solidFill>
                  <a:schemeClr val="tx1"/>
                </a:solidFill>
                <a:latin typeface="Times" charset="0"/>
                <a:ea typeface="ＭＳ Ｐゴシック" charset="0"/>
              </a:defRPr>
            </a:lvl6pPr>
            <a:lvl7pPr marL="2971800" indent="-228600" eaLnBrk="0" fontAlgn="base" hangingPunct="0">
              <a:spcBef>
                <a:spcPct val="50000"/>
              </a:spcBef>
              <a:spcAft>
                <a:spcPct val="0"/>
              </a:spcAft>
              <a:defRPr sz="2400">
                <a:solidFill>
                  <a:schemeClr val="tx1"/>
                </a:solidFill>
                <a:latin typeface="Times" charset="0"/>
                <a:ea typeface="ＭＳ Ｐゴシック" charset="0"/>
              </a:defRPr>
            </a:lvl7pPr>
            <a:lvl8pPr marL="3429000" indent="-228600" eaLnBrk="0" fontAlgn="base" hangingPunct="0">
              <a:spcBef>
                <a:spcPct val="50000"/>
              </a:spcBef>
              <a:spcAft>
                <a:spcPct val="0"/>
              </a:spcAft>
              <a:defRPr sz="2400">
                <a:solidFill>
                  <a:schemeClr val="tx1"/>
                </a:solidFill>
                <a:latin typeface="Times" charset="0"/>
                <a:ea typeface="ＭＳ Ｐゴシック" charset="0"/>
              </a:defRPr>
            </a:lvl8pPr>
            <a:lvl9pPr marL="3886200" indent="-228600" eaLnBrk="0" fontAlgn="base" hangingPunct="0">
              <a:spcBef>
                <a:spcPct val="50000"/>
              </a:spcBef>
              <a:spcAft>
                <a:spcPct val="0"/>
              </a:spcAft>
              <a:defRPr sz="2400">
                <a:solidFill>
                  <a:schemeClr val="tx1"/>
                </a:solidFill>
                <a:latin typeface="Times" charset="0"/>
                <a:ea typeface="ＭＳ Ｐゴシック" charset="0"/>
              </a:defRPr>
            </a:lvl9pPr>
          </a:lstStyle>
          <a:p>
            <a:pPr>
              <a:defRPr/>
            </a:pPr>
            <a:fld id="{AD3598DB-3EDB-534B-8963-BC90D5D1CFAC}" type="slidenum">
              <a:rPr lang="sv-SE" sz="1200" smtClean="0"/>
              <a:pPr>
                <a:defRPr/>
              </a:pPr>
              <a:t>6</a:t>
            </a:fld>
            <a:endParaRPr lang="sv-SE"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sv-SE" dirty="0">
              <a:latin typeface="Times"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50000"/>
              </a:spcBef>
              <a:spcAft>
                <a:spcPct val="0"/>
              </a:spcAft>
              <a:defRPr sz="2400">
                <a:solidFill>
                  <a:schemeClr val="tx1"/>
                </a:solidFill>
                <a:latin typeface="Times" charset="0"/>
                <a:ea typeface="ＭＳ Ｐゴシック" charset="0"/>
              </a:defRPr>
            </a:lvl6pPr>
            <a:lvl7pPr marL="2971800" indent="-228600" eaLnBrk="0" fontAlgn="base" hangingPunct="0">
              <a:spcBef>
                <a:spcPct val="50000"/>
              </a:spcBef>
              <a:spcAft>
                <a:spcPct val="0"/>
              </a:spcAft>
              <a:defRPr sz="2400">
                <a:solidFill>
                  <a:schemeClr val="tx1"/>
                </a:solidFill>
                <a:latin typeface="Times" charset="0"/>
                <a:ea typeface="ＭＳ Ｐゴシック" charset="0"/>
              </a:defRPr>
            </a:lvl7pPr>
            <a:lvl8pPr marL="3429000" indent="-228600" eaLnBrk="0" fontAlgn="base" hangingPunct="0">
              <a:spcBef>
                <a:spcPct val="50000"/>
              </a:spcBef>
              <a:spcAft>
                <a:spcPct val="0"/>
              </a:spcAft>
              <a:defRPr sz="2400">
                <a:solidFill>
                  <a:schemeClr val="tx1"/>
                </a:solidFill>
                <a:latin typeface="Times" charset="0"/>
                <a:ea typeface="ＭＳ Ｐゴシック" charset="0"/>
              </a:defRPr>
            </a:lvl8pPr>
            <a:lvl9pPr marL="3886200" indent="-228600" eaLnBrk="0" fontAlgn="base" hangingPunct="0">
              <a:spcBef>
                <a:spcPct val="50000"/>
              </a:spcBef>
              <a:spcAft>
                <a:spcPct val="0"/>
              </a:spcAft>
              <a:defRPr sz="2400">
                <a:solidFill>
                  <a:schemeClr val="tx1"/>
                </a:solidFill>
                <a:latin typeface="Times" charset="0"/>
                <a:ea typeface="ＭＳ Ｐゴシック" charset="0"/>
              </a:defRPr>
            </a:lvl9pPr>
          </a:lstStyle>
          <a:p>
            <a:pPr>
              <a:defRPr/>
            </a:pPr>
            <a:fld id="{CF2BBF83-8FD3-AF4E-A93B-BD628062B9EB}" type="slidenum">
              <a:rPr lang="sv-SE" sz="1200" smtClean="0"/>
              <a:pPr>
                <a:defRPr/>
              </a:pPr>
              <a:t>7</a:t>
            </a:fld>
            <a:endParaRPr lang="sv-SE"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sv-SE" dirty="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50000"/>
              </a:spcBef>
              <a:spcAft>
                <a:spcPct val="0"/>
              </a:spcAft>
              <a:defRPr sz="2400">
                <a:solidFill>
                  <a:schemeClr val="tx1"/>
                </a:solidFill>
                <a:latin typeface="Times" charset="0"/>
                <a:ea typeface="ＭＳ Ｐゴシック" charset="0"/>
              </a:defRPr>
            </a:lvl6pPr>
            <a:lvl7pPr marL="2971800" indent="-228600" eaLnBrk="0" fontAlgn="base" hangingPunct="0">
              <a:spcBef>
                <a:spcPct val="50000"/>
              </a:spcBef>
              <a:spcAft>
                <a:spcPct val="0"/>
              </a:spcAft>
              <a:defRPr sz="2400">
                <a:solidFill>
                  <a:schemeClr val="tx1"/>
                </a:solidFill>
                <a:latin typeface="Times" charset="0"/>
                <a:ea typeface="ＭＳ Ｐゴシック" charset="0"/>
              </a:defRPr>
            </a:lvl7pPr>
            <a:lvl8pPr marL="3429000" indent="-228600" eaLnBrk="0" fontAlgn="base" hangingPunct="0">
              <a:spcBef>
                <a:spcPct val="50000"/>
              </a:spcBef>
              <a:spcAft>
                <a:spcPct val="0"/>
              </a:spcAft>
              <a:defRPr sz="2400">
                <a:solidFill>
                  <a:schemeClr val="tx1"/>
                </a:solidFill>
                <a:latin typeface="Times" charset="0"/>
                <a:ea typeface="ＭＳ Ｐゴシック" charset="0"/>
              </a:defRPr>
            </a:lvl8pPr>
            <a:lvl9pPr marL="3886200" indent="-228600" eaLnBrk="0" fontAlgn="base" hangingPunct="0">
              <a:spcBef>
                <a:spcPct val="50000"/>
              </a:spcBef>
              <a:spcAft>
                <a:spcPct val="0"/>
              </a:spcAft>
              <a:defRPr sz="2400">
                <a:solidFill>
                  <a:schemeClr val="tx1"/>
                </a:solidFill>
                <a:latin typeface="Times" charset="0"/>
                <a:ea typeface="ＭＳ Ｐゴシック" charset="0"/>
              </a:defRPr>
            </a:lvl9pPr>
          </a:lstStyle>
          <a:p>
            <a:pPr>
              <a:defRPr/>
            </a:pPr>
            <a:fld id="{26E6F6F3-42D1-C740-9A9B-4FC2A5C64A65}" type="slidenum">
              <a:rPr lang="sv-SE" sz="1200" smtClean="0"/>
              <a:pPr>
                <a:defRPr/>
              </a:pPr>
              <a:t>8</a:t>
            </a:fld>
            <a:endParaRPr lang="sv-SE"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sv-SE" dirty="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48C0CB-E8FB-4975-BEEB-F0A4A5DE3D4E}" type="slidenum">
              <a:rPr lang="sv-SE" smtClean="0"/>
              <a:t>9</a:t>
            </a:fld>
            <a:endParaRPr lang="sv-SE"/>
          </a:p>
        </p:txBody>
      </p:sp>
    </p:spTree>
    <p:extLst>
      <p:ext uri="{BB962C8B-B14F-4D97-AF65-F5344CB8AC3E}">
        <p14:creationId xmlns:p14="http://schemas.microsoft.com/office/powerpoint/2010/main" val="192004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6904"/>
            <a:ext cx="7772400" cy="530227"/>
          </a:xfrm>
        </p:spPr>
        <p:txBody>
          <a:bodyPr/>
          <a:lstStyle>
            <a:lvl1pPr>
              <a:defRPr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1371600" y="1905372"/>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579735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909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01819"/>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01819"/>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29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89850"/>
            <a:ext cx="4040188"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23679"/>
            <a:ext cx="4040188" cy="18400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389850"/>
            <a:ext cx="4041775"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23679"/>
            <a:ext cx="4041775" cy="18400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03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npassad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5" name="Text Placeholder 2"/>
          <p:cNvSpPr>
            <a:spLocks noGrp="1"/>
          </p:cNvSpPr>
          <p:nvPr>
            <p:ph idx="1"/>
          </p:nvPr>
        </p:nvSpPr>
        <p:spPr bwMode="auto">
          <a:xfrm>
            <a:off x="457200" y="1491630"/>
            <a:ext cx="8229600" cy="332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757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passad layout">
    <p:spTree>
      <p:nvGrpSpPr>
        <p:cNvPr id="1" name=""/>
        <p:cNvGrpSpPr/>
        <p:nvPr/>
      </p:nvGrpSpPr>
      <p:grpSpPr>
        <a:xfrm>
          <a:off x="0" y="0"/>
          <a:ext cx="0" cy="0"/>
          <a:chOff x="0" y="0"/>
          <a:chExt cx="0" cy="0"/>
        </a:xfrm>
      </p:grpSpPr>
      <p:pic>
        <p:nvPicPr>
          <p:cNvPr id="4" name="Bildobjekt 3" descr="LTU sve - vi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69485" y="1382492"/>
            <a:ext cx="4405029" cy="2378515"/>
          </a:xfrm>
          <a:prstGeom prst="rect">
            <a:avLst/>
          </a:prstGeom>
        </p:spPr>
      </p:pic>
    </p:spTree>
    <p:extLst>
      <p:ext uri="{BB962C8B-B14F-4D97-AF65-F5344CB8AC3E}">
        <p14:creationId xmlns:p14="http://schemas.microsoft.com/office/powerpoint/2010/main" val="318730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sv-SE" smtClean="0"/>
              <a:t>Click to edit Master title style</a:t>
            </a:r>
            <a:endParaRPr lang="sv-SE"/>
          </a:p>
        </p:txBody>
      </p:sp>
      <p:sp>
        <p:nvSpPr>
          <p:cNvPr id="3" name="Content Placeholder 2"/>
          <p:cNvSpPr>
            <a:spLocks noGrp="1"/>
          </p:cNvSpPr>
          <p:nvPr>
            <p:ph sz="quarter" idx="1"/>
          </p:nvPr>
        </p:nvSpPr>
        <p:spPr>
          <a:xfrm>
            <a:off x="457200" y="1200150"/>
            <a:ext cx="4038600" cy="1639491"/>
          </a:xfrm>
          <a:prstGeom prst="rect">
            <a:avLst/>
          </a:prstGeo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half" idx="3"/>
          </p:nvPr>
        </p:nvSpPr>
        <p:spPr>
          <a:xfrm>
            <a:off x="457200" y="2953942"/>
            <a:ext cx="8229600" cy="1640681"/>
          </a:xfrm>
          <a:prstGeom prst="rect">
            <a:avLst/>
          </a:prstGeo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6" name="Date Placeholder 5"/>
          <p:cNvSpPr>
            <a:spLocks noGrp="1"/>
          </p:cNvSpPr>
          <p:nvPr>
            <p:ph type="dt" sz="half" idx="10"/>
          </p:nvPr>
        </p:nvSpPr>
        <p:spPr>
          <a:xfrm>
            <a:off x="457200" y="4683919"/>
            <a:ext cx="2133600" cy="357188"/>
          </a:xfrm>
          <a:prstGeom prst="rect">
            <a:avLst/>
          </a:prstGeom>
        </p:spPr>
        <p:txBody>
          <a:bodyPr/>
          <a:lstStyle>
            <a:lvl1pPr>
              <a:defRPr>
                <a:cs typeface="+mn-cs"/>
              </a:defRPr>
            </a:lvl1pPr>
          </a:lstStyle>
          <a:p>
            <a:pPr>
              <a:defRPr/>
            </a:pPr>
            <a:endParaRPr lang="sv-SE"/>
          </a:p>
        </p:txBody>
      </p:sp>
      <p:sp>
        <p:nvSpPr>
          <p:cNvPr id="7" name="Footer Placeholder 6"/>
          <p:cNvSpPr>
            <a:spLocks noGrp="1"/>
          </p:cNvSpPr>
          <p:nvPr>
            <p:ph type="ftr" sz="quarter" idx="11"/>
          </p:nvPr>
        </p:nvSpPr>
        <p:spPr>
          <a:xfrm>
            <a:off x="3124200" y="4683919"/>
            <a:ext cx="2895600" cy="357188"/>
          </a:xfrm>
          <a:prstGeom prst="rect">
            <a:avLst/>
          </a:prstGeom>
        </p:spPr>
        <p:txBody>
          <a:bodyPr/>
          <a:lstStyle>
            <a:lvl1pPr>
              <a:defRPr>
                <a:cs typeface="+mn-cs"/>
              </a:defRPr>
            </a:lvl1pPr>
          </a:lstStyle>
          <a:p>
            <a:pPr>
              <a:defRPr/>
            </a:pPr>
            <a:endParaRPr lang="sv-SE"/>
          </a:p>
        </p:txBody>
      </p:sp>
      <p:sp>
        <p:nvSpPr>
          <p:cNvPr id="8" name="Slide Number Placeholder 7"/>
          <p:cNvSpPr>
            <a:spLocks noGrp="1"/>
          </p:cNvSpPr>
          <p:nvPr>
            <p:ph type="sldNum" sz="quarter" idx="12"/>
          </p:nvPr>
        </p:nvSpPr>
        <p:spPr>
          <a:xfrm>
            <a:off x="6553200" y="4683919"/>
            <a:ext cx="2133600" cy="357188"/>
          </a:xfrm>
          <a:prstGeom prst="rect">
            <a:avLst/>
          </a:prstGeom>
        </p:spPr>
        <p:txBody>
          <a:bodyPr/>
          <a:lstStyle>
            <a:lvl1pPr>
              <a:defRPr>
                <a:cs typeface="+mn-cs"/>
              </a:defRPr>
            </a:lvl1pPr>
          </a:lstStyle>
          <a:p>
            <a:pPr>
              <a:defRPr/>
            </a:pPr>
            <a:fld id="{5C7E1D0E-7C91-5541-B246-F12354D93DE1}" type="slidenum">
              <a:rPr lang="sv-SE"/>
              <a:pPr>
                <a:defRPr/>
              </a:pPr>
              <a:t>‹#›</a:t>
            </a:fld>
            <a:endParaRPr lang="sv-SE"/>
          </a:p>
        </p:txBody>
      </p:sp>
    </p:spTree>
    <p:extLst>
      <p:ext uri="{BB962C8B-B14F-4D97-AF65-F5344CB8AC3E}">
        <p14:creationId xmlns:p14="http://schemas.microsoft.com/office/powerpoint/2010/main" val="162640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285800"/>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microsoft.com/office/2007/relationships/hdphoto" Target="../media/hdphoto1.wdp"/><Relationship Id="rId13"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2" name="Bildobjekt 11" descr="isblock frilagda med skugga cmyk blänkare.psd"/>
          <p:cNvPicPr>
            <a:picLocks noChangeAspect="1"/>
          </p:cNvPicPr>
          <p:nvPr userDrawn="1"/>
        </p:nvPicPr>
        <p:blipFill rotWithShape="1">
          <a:blip r:embed="rId11" cstate="screen">
            <a:extLst>
              <a:ext uri="{BEBA8EAE-BF5A-486C-A8C5-ECC9F3942E4B}">
                <a14:imgProps xmlns:a14="http://schemas.microsoft.com/office/drawing/2010/main">
                  <a14:imgLayer r:embed="rId12">
                    <a14:imgEffect>
                      <a14:brightnessContrast bright="8000" contrast="1000"/>
                    </a14:imgEffect>
                  </a14:imgLayer>
                </a14:imgProps>
              </a:ext>
              <a:ext uri="{28A0092B-C50C-407E-A947-70E740481C1C}">
                <a14:useLocalDpi xmlns:a14="http://schemas.microsoft.com/office/drawing/2010/main"/>
              </a:ext>
            </a:extLst>
          </a:blip>
          <a:srcRect r="8709"/>
          <a:stretch/>
        </p:blipFill>
        <p:spPr>
          <a:xfrm>
            <a:off x="7720221" y="2699415"/>
            <a:ext cx="1412136" cy="2540288"/>
          </a:xfrm>
          <a:prstGeom prst="rect">
            <a:avLst/>
          </a:prstGeom>
        </p:spPr>
      </p:pic>
      <p:sp>
        <p:nvSpPr>
          <p:cNvPr id="1026" name="Title Placeholder 1"/>
          <p:cNvSpPr>
            <a:spLocks noGrp="1"/>
          </p:cNvSpPr>
          <p:nvPr>
            <p:ph type="title"/>
          </p:nvPr>
        </p:nvSpPr>
        <p:spPr bwMode="auto">
          <a:xfrm>
            <a:off x="457200" y="627534"/>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dirty="0" smtClean="0"/>
              <a:t>Klicka här för att ändra format</a:t>
            </a:r>
            <a:endParaRPr lang="en-US" dirty="0"/>
          </a:p>
        </p:txBody>
      </p:sp>
      <p:sp>
        <p:nvSpPr>
          <p:cNvPr id="1027" name="Text Placeholder 2"/>
          <p:cNvSpPr>
            <a:spLocks noGrp="1"/>
          </p:cNvSpPr>
          <p:nvPr>
            <p:ph type="body" idx="1"/>
          </p:nvPr>
        </p:nvSpPr>
        <p:spPr bwMode="auto">
          <a:xfrm>
            <a:off x="457200" y="1491630"/>
            <a:ext cx="8229600" cy="332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pic>
        <p:nvPicPr>
          <p:cNvPr id="8" name="Bildobjekt 7" descr="LTU sve - vit.eps"/>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011474" y="4401097"/>
            <a:ext cx="881006" cy="475703"/>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4" r:id="rId5"/>
    <p:sldLayoutId id="2147483783" r:id="rId6"/>
    <p:sldLayoutId id="2147483785" r:id="rId7"/>
    <p:sldLayoutId id="2147483786" r:id="rId8"/>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2800" b="1" kern="1200" cap="all" baseline="0">
          <a:solidFill>
            <a:schemeClr val="bg1"/>
          </a:solidFill>
          <a:latin typeface="Arial"/>
          <a:ea typeface="ＭＳ Ｐゴシック" charset="0"/>
          <a:cs typeface="Arial"/>
        </a:defRPr>
      </a:lvl1pPr>
      <a:lvl2pPr algn="ctr" defTabSz="457200" rtl="0" eaLnBrk="1" fontAlgn="base" hangingPunct="1">
        <a:spcBef>
          <a:spcPct val="0"/>
        </a:spcBef>
        <a:spcAft>
          <a:spcPct val="0"/>
        </a:spcAft>
        <a:defRPr sz="3200">
          <a:solidFill>
            <a:srgbClr val="162852"/>
          </a:solidFill>
          <a:latin typeface="Arial" charset="0"/>
          <a:ea typeface="ＭＳ Ｐゴシック" charset="0"/>
        </a:defRPr>
      </a:lvl2pPr>
      <a:lvl3pPr algn="ctr" defTabSz="457200" rtl="0" eaLnBrk="1" fontAlgn="base" hangingPunct="1">
        <a:spcBef>
          <a:spcPct val="0"/>
        </a:spcBef>
        <a:spcAft>
          <a:spcPct val="0"/>
        </a:spcAft>
        <a:defRPr sz="3200">
          <a:solidFill>
            <a:srgbClr val="162852"/>
          </a:solidFill>
          <a:latin typeface="Arial" charset="0"/>
          <a:ea typeface="ＭＳ Ｐゴシック" charset="0"/>
        </a:defRPr>
      </a:lvl3pPr>
      <a:lvl4pPr algn="ctr" defTabSz="457200" rtl="0" eaLnBrk="1" fontAlgn="base" hangingPunct="1">
        <a:spcBef>
          <a:spcPct val="0"/>
        </a:spcBef>
        <a:spcAft>
          <a:spcPct val="0"/>
        </a:spcAft>
        <a:defRPr sz="3200">
          <a:solidFill>
            <a:srgbClr val="162852"/>
          </a:solidFill>
          <a:latin typeface="Arial" charset="0"/>
          <a:ea typeface="ＭＳ Ｐゴシック" charset="0"/>
        </a:defRPr>
      </a:lvl4pPr>
      <a:lvl5pPr algn="ctr" defTabSz="457200" rtl="0" eaLnBrk="1" fontAlgn="base" hangingPunct="1">
        <a:spcBef>
          <a:spcPct val="0"/>
        </a:spcBef>
        <a:spcAft>
          <a:spcPct val="0"/>
        </a:spcAft>
        <a:defRPr sz="3200">
          <a:solidFill>
            <a:srgbClr val="162852"/>
          </a:solidFill>
          <a:latin typeface="Arial" charset="0"/>
          <a:ea typeface="ＭＳ Ｐゴシック" charset="0"/>
        </a:defRPr>
      </a:lvl5pPr>
      <a:lvl6pPr marL="457200" algn="ctr" defTabSz="457200" rtl="0" eaLnBrk="1" fontAlgn="base" hangingPunct="1">
        <a:spcBef>
          <a:spcPct val="0"/>
        </a:spcBef>
        <a:spcAft>
          <a:spcPct val="0"/>
        </a:spcAft>
        <a:defRPr sz="3200">
          <a:solidFill>
            <a:srgbClr val="003366"/>
          </a:solidFill>
          <a:latin typeface="Arial" charset="0"/>
          <a:ea typeface="ＭＳ Ｐゴシック" charset="0"/>
        </a:defRPr>
      </a:lvl6pPr>
      <a:lvl7pPr marL="914400" algn="ctr" defTabSz="457200" rtl="0" eaLnBrk="1" fontAlgn="base" hangingPunct="1">
        <a:spcBef>
          <a:spcPct val="0"/>
        </a:spcBef>
        <a:spcAft>
          <a:spcPct val="0"/>
        </a:spcAft>
        <a:defRPr sz="3200">
          <a:solidFill>
            <a:srgbClr val="003366"/>
          </a:solidFill>
          <a:latin typeface="Arial" charset="0"/>
          <a:ea typeface="ＭＳ Ｐゴシック" charset="0"/>
        </a:defRPr>
      </a:lvl7pPr>
      <a:lvl8pPr marL="1371600" algn="ctr" defTabSz="457200" rtl="0" eaLnBrk="1" fontAlgn="base" hangingPunct="1">
        <a:spcBef>
          <a:spcPct val="0"/>
        </a:spcBef>
        <a:spcAft>
          <a:spcPct val="0"/>
        </a:spcAft>
        <a:defRPr sz="3200">
          <a:solidFill>
            <a:srgbClr val="003366"/>
          </a:solidFill>
          <a:latin typeface="Arial" charset="0"/>
          <a:ea typeface="ＭＳ Ｐゴシック" charset="0"/>
        </a:defRPr>
      </a:lvl8pPr>
      <a:lvl9pPr marL="1828800" algn="ctr" defTabSz="457200" rtl="0" eaLnBrk="1" fontAlgn="base" hangingPunct="1">
        <a:spcBef>
          <a:spcPct val="0"/>
        </a:spcBef>
        <a:spcAft>
          <a:spcPct val="0"/>
        </a:spcAft>
        <a:defRPr sz="3200">
          <a:solidFill>
            <a:srgbClr val="003366"/>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Wingdings" panose="05000000000000000000" pitchFamily="2" charset="2"/>
        <a:buChar char="§"/>
        <a:defRPr sz="2400" kern="1200">
          <a:solidFill>
            <a:schemeClr val="bg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bg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bg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bg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package" Target="../embeddings/Microsoft_Word_Document1.docx"/><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915566"/>
            <a:ext cx="7772400" cy="871565"/>
          </a:xfrm>
        </p:spPr>
        <p:txBody>
          <a:bodyPr/>
          <a:lstStyle/>
          <a:p>
            <a:r>
              <a:rPr lang="sv-SE" dirty="0" smtClean="0"/>
              <a:t>styrmedel för energi- och klimatmål</a:t>
            </a:r>
            <a:endParaRPr lang="sv-SE" dirty="0"/>
          </a:p>
        </p:txBody>
      </p:sp>
      <p:sp>
        <p:nvSpPr>
          <p:cNvPr id="3" name="Underrubrik 2"/>
          <p:cNvSpPr>
            <a:spLocks noGrp="1"/>
          </p:cNvSpPr>
          <p:nvPr>
            <p:ph type="subTitle" idx="1"/>
          </p:nvPr>
        </p:nvSpPr>
        <p:spPr>
          <a:xfrm>
            <a:off x="1371600" y="1905372"/>
            <a:ext cx="6400800" cy="1890514"/>
          </a:xfrm>
        </p:spPr>
        <p:txBody>
          <a:bodyPr/>
          <a:lstStyle/>
          <a:p>
            <a:r>
              <a:rPr lang="sv-SE" dirty="0" smtClean="0"/>
              <a:t>Charlotta Söderberg</a:t>
            </a:r>
          </a:p>
          <a:p>
            <a:r>
              <a:rPr lang="sv-SE" dirty="0" smtClean="0"/>
              <a:t>Universitetslektor, Statsvetenskap</a:t>
            </a:r>
          </a:p>
          <a:p>
            <a:r>
              <a:rPr lang="sv-SE" dirty="0" smtClean="0"/>
              <a:t>Luleå tekniska universitet</a:t>
            </a:r>
            <a:endParaRPr lang="sv-SE" dirty="0"/>
          </a:p>
          <a:p>
            <a:endParaRPr lang="sv-SE" sz="1400" dirty="0" smtClean="0"/>
          </a:p>
          <a:p>
            <a:r>
              <a:rPr lang="sv-SE" sz="1400" dirty="0" smtClean="0"/>
              <a:t>Läs mer: </a:t>
            </a:r>
            <a:r>
              <a:rPr lang="sv-SE" sz="1400" dirty="0" err="1" smtClean="0"/>
              <a:t>ltu.se</a:t>
            </a:r>
            <a:r>
              <a:rPr lang="sv-SE" sz="1400" dirty="0"/>
              <a:t>/</a:t>
            </a:r>
            <a:r>
              <a:rPr lang="sv-SE" sz="1400" dirty="0" err="1"/>
              <a:t>staff</a:t>
            </a:r>
            <a:r>
              <a:rPr lang="sv-SE" sz="1400" dirty="0"/>
              <a:t>/c/chasod-1.81314</a:t>
            </a:r>
            <a:endParaRPr lang="sv-SE" sz="1400" dirty="0" smtClean="0"/>
          </a:p>
        </p:txBody>
      </p:sp>
    </p:spTree>
    <p:extLst>
      <p:ext uri="{BB962C8B-B14F-4D97-AF65-F5344CB8AC3E}">
        <p14:creationId xmlns:p14="http://schemas.microsoft.com/office/powerpoint/2010/main" val="2280861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10"/>
          <p:cNvSpPr>
            <a:spLocks noChangeArrowheads="1"/>
          </p:cNvSpPr>
          <p:nvPr/>
        </p:nvSpPr>
        <p:spPr bwMode="auto">
          <a:xfrm>
            <a:off x="2400301" y="1423512"/>
            <a:ext cx="43892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sv-SE" sz="1000" b="1">
                <a:cs typeface="Times New Roman" charset="0"/>
              </a:rPr>
              <a:t>Figure 1. Salixplantering 1989 – 2002 i relation till anläggningsstödet.</a:t>
            </a:r>
            <a:endParaRPr lang="sv-SE"/>
          </a:p>
        </p:txBody>
      </p:sp>
      <p:pic>
        <p:nvPicPr>
          <p:cNvPr id="30722" name="Picture 9"/>
          <p:cNvPicPr>
            <a:picLocks noChangeAspect="1" noChangeArrowheads="1"/>
          </p:cNvPicPr>
          <p:nvPr/>
        </p:nvPicPr>
        <p:blipFill>
          <a:blip r:embed="rId3">
            <a:extLst>
              <a:ext uri="{28A0092B-C50C-407E-A947-70E740481C1C}">
                <a14:useLocalDpi xmlns:a14="http://schemas.microsoft.com/office/drawing/2010/main" val="0"/>
              </a:ext>
            </a:extLst>
          </a:blip>
          <a:srcRect l="2368" t="2751" r="2394" b="9267"/>
          <a:stretch>
            <a:fillRect/>
          </a:stretch>
        </p:blipFill>
        <p:spPr bwMode="auto">
          <a:xfrm>
            <a:off x="900114" y="1219200"/>
            <a:ext cx="7704137" cy="363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9536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2400" dirty="0" err="1" smtClean="0">
                <a:solidFill>
                  <a:srgbClr val="FFFFFF"/>
                </a:solidFill>
                <a:latin typeface="Arial Black" charset="0"/>
                <a:cs typeface="Arial Black" charset="0"/>
              </a:rPr>
              <a:t>Bioenergy</a:t>
            </a:r>
            <a:r>
              <a:rPr lang="sv-SE" sz="2400" dirty="0" smtClean="0">
                <a:solidFill>
                  <a:srgbClr val="FFFFFF"/>
                </a:solidFill>
                <a:latin typeface="Arial Black" charset="0"/>
                <a:cs typeface="Arial Black" charset="0"/>
              </a:rPr>
              <a:t> expansion </a:t>
            </a:r>
            <a:r>
              <a:rPr lang="sv-SE" sz="2400" dirty="0">
                <a:solidFill>
                  <a:srgbClr val="FFFFFF"/>
                </a:solidFill>
                <a:latin typeface="Arial Black" charset="0"/>
                <a:cs typeface="Arial Black" charset="0"/>
              </a:rPr>
              <a:t>– a multi-</a:t>
            </a:r>
            <a:r>
              <a:rPr lang="sv-SE" sz="2400" dirty="0" err="1">
                <a:solidFill>
                  <a:srgbClr val="FFFFFF"/>
                </a:solidFill>
                <a:latin typeface="Arial Black" charset="0"/>
                <a:cs typeface="Arial Black" charset="0"/>
              </a:rPr>
              <a:t>level</a:t>
            </a:r>
            <a:r>
              <a:rPr lang="sv-SE" sz="2400" dirty="0">
                <a:solidFill>
                  <a:srgbClr val="FFFFFF"/>
                </a:solidFill>
                <a:latin typeface="Arial Black" charset="0"/>
                <a:cs typeface="Arial Black" charset="0"/>
              </a:rPr>
              <a:t> and multi-</a:t>
            </a:r>
            <a:r>
              <a:rPr lang="sv-SE" sz="2400" dirty="0" err="1">
                <a:solidFill>
                  <a:srgbClr val="FFFFFF"/>
                </a:solidFill>
                <a:latin typeface="Arial Black" charset="0"/>
                <a:cs typeface="Arial Black" charset="0"/>
              </a:rPr>
              <a:t>sector</a:t>
            </a:r>
            <a:r>
              <a:rPr lang="sv-SE" sz="2400" dirty="0">
                <a:solidFill>
                  <a:srgbClr val="FFFFFF"/>
                </a:solidFill>
                <a:latin typeface="Arial Black" charset="0"/>
                <a:cs typeface="Arial Black" charset="0"/>
              </a:rPr>
              <a:t> process</a:t>
            </a:r>
            <a:endParaRPr lang="sv-SE" sz="2400" dirty="0">
              <a:solidFill>
                <a:srgbClr val="FFFFFF"/>
              </a:solidFill>
              <a:latin typeface="Arial Black" charset="0"/>
            </a:endParaRP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sz="1600" b="1" dirty="0">
                <a:latin typeface="Arial" charset="0"/>
                <a:cs typeface="Arial" charset="0"/>
              </a:rPr>
              <a:t>A multi-</a:t>
            </a:r>
            <a:r>
              <a:rPr lang="sv-SE" sz="1600" b="1" dirty="0" err="1">
                <a:latin typeface="Arial" charset="0"/>
                <a:cs typeface="Arial" charset="0"/>
              </a:rPr>
              <a:t>sector</a:t>
            </a:r>
            <a:r>
              <a:rPr lang="sv-SE" sz="1600" b="1" dirty="0">
                <a:latin typeface="Arial" charset="0"/>
                <a:cs typeface="Arial" charset="0"/>
              </a:rPr>
              <a:t> process:</a:t>
            </a:r>
          </a:p>
          <a:p>
            <a:pPr marL="0" indent="0">
              <a:buFontTx/>
              <a:buNone/>
            </a:pPr>
            <a:r>
              <a:rPr lang="sv-SE" sz="1600" dirty="0" err="1">
                <a:latin typeface="Arial" charset="0"/>
                <a:cs typeface="Arial" charset="0"/>
              </a:rPr>
              <a:t>Bioenergy</a:t>
            </a:r>
            <a:r>
              <a:rPr lang="sv-SE" sz="1600" dirty="0">
                <a:latin typeface="Arial" charset="0"/>
                <a:cs typeface="Arial" charset="0"/>
              </a:rPr>
              <a:t> is all </a:t>
            </a:r>
            <a:r>
              <a:rPr lang="sv-SE" sz="1600" dirty="0" err="1">
                <a:latin typeface="Arial" charset="0"/>
                <a:cs typeface="Arial" charset="0"/>
              </a:rPr>
              <a:t>types</a:t>
            </a:r>
            <a:r>
              <a:rPr lang="sv-SE" sz="1600" dirty="0">
                <a:latin typeface="Arial" charset="0"/>
                <a:cs typeface="Arial" charset="0"/>
              </a:rPr>
              <a:t> </a:t>
            </a:r>
            <a:r>
              <a:rPr lang="sv-SE" sz="1600" dirty="0" err="1">
                <a:latin typeface="Arial" charset="0"/>
                <a:cs typeface="Arial" charset="0"/>
              </a:rPr>
              <a:t>of</a:t>
            </a:r>
            <a:r>
              <a:rPr lang="sv-SE" sz="1600" dirty="0">
                <a:latin typeface="Arial" charset="0"/>
                <a:cs typeface="Arial" charset="0"/>
              </a:rPr>
              <a:t> </a:t>
            </a:r>
            <a:r>
              <a:rPr lang="sv-SE" sz="1600" dirty="0" err="1">
                <a:latin typeface="Arial" charset="0"/>
                <a:cs typeface="Arial" charset="0"/>
              </a:rPr>
              <a:t>energy</a:t>
            </a:r>
            <a:r>
              <a:rPr lang="sv-SE" sz="1600" dirty="0">
                <a:latin typeface="Arial" charset="0"/>
                <a:cs typeface="Arial" charset="0"/>
              </a:rPr>
              <a:t> </a:t>
            </a:r>
            <a:r>
              <a:rPr lang="sv-SE" sz="1600" dirty="0" err="1">
                <a:latin typeface="Arial" charset="0"/>
                <a:cs typeface="Arial" charset="0"/>
              </a:rPr>
              <a:t>generated</a:t>
            </a:r>
            <a:r>
              <a:rPr lang="sv-SE" sz="1600" dirty="0">
                <a:latin typeface="Arial" charset="0"/>
                <a:cs typeface="Arial" charset="0"/>
              </a:rPr>
              <a:t> from </a:t>
            </a:r>
            <a:r>
              <a:rPr lang="sv-SE" sz="1600" i="1" dirty="0" err="1">
                <a:latin typeface="Arial" charset="0"/>
                <a:cs typeface="Arial" charset="0"/>
              </a:rPr>
              <a:t>biofuels</a:t>
            </a:r>
            <a:r>
              <a:rPr lang="sv-SE" sz="1600" dirty="0">
                <a:latin typeface="Arial" charset="0"/>
                <a:cs typeface="Arial" charset="0"/>
              </a:rPr>
              <a:t>, </a:t>
            </a:r>
            <a:r>
              <a:rPr lang="sv-SE" sz="1600" dirty="0" err="1">
                <a:latin typeface="Arial" charset="0"/>
                <a:cs typeface="Arial" charset="0"/>
              </a:rPr>
              <a:t>which</a:t>
            </a:r>
            <a:r>
              <a:rPr lang="sv-SE" sz="1600" dirty="0">
                <a:latin typeface="Arial" charset="0"/>
                <a:cs typeface="Arial" charset="0"/>
              </a:rPr>
              <a:t> </a:t>
            </a:r>
            <a:r>
              <a:rPr lang="sv-SE" sz="1600" dirty="0" err="1">
                <a:latin typeface="Arial" charset="0"/>
                <a:cs typeface="Arial" charset="0"/>
              </a:rPr>
              <a:t>are</a:t>
            </a:r>
            <a:r>
              <a:rPr lang="sv-SE" sz="1600" dirty="0">
                <a:latin typeface="Arial" charset="0"/>
                <a:cs typeface="Arial" charset="0"/>
              </a:rPr>
              <a:t> </a:t>
            </a:r>
            <a:r>
              <a:rPr lang="sv-SE" sz="1600" dirty="0" err="1">
                <a:latin typeface="Arial" charset="0"/>
                <a:cs typeface="Arial" charset="0"/>
              </a:rPr>
              <a:t>derived</a:t>
            </a:r>
            <a:r>
              <a:rPr lang="sv-SE" sz="1600" dirty="0">
                <a:latin typeface="Arial" charset="0"/>
                <a:cs typeface="Arial" charset="0"/>
              </a:rPr>
              <a:t> from </a:t>
            </a:r>
            <a:r>
              <a:rPr lang="sv-SE" sz="1600" i="1" dirty="0" err="1">
                <a:latin typeface="Arial" charset="0"/>
                <a:cs typeface="Arial" charset="0"/>
              </a:rPr>
              <a:t>biomass</a:t>
            </a:r>
            <a:r>
              <a:rPr lang="sv-SE" sz="1600" i="1" dirty="0">
                <a:latin typeface="Arial" charset="0"/>
                <a:cs typeface="Arial" charset="0"/>
              </a:rPr>
              <a:t> </a:t>
            </a:r>
            <a:r>
              <a:rPr lang="sv-SE" sz="1600" dirty="0">
                <a:latin typeface="Arial" charset="0"/>
                <a:cs typeface="Arial" charset="0"/>
              </a:rPr>
              <a:t>(by-</a:t>
            </a:r>
            <a:r>
              <a:rPr lang="sv-SE" sz="1600" dirty="0" err="1">
                <a:latin typeface="Arial" charset="0"/>
                <a:cs typeface="Arial" charset="0"/>
              </a:rPr>
              <a:t>products</a:t>
            </a:r>
            <a:r>
              <a:rPr lang="sv-SE" sz="1600" dirty="0">
                <a:latin typeface="Arial" charset="0"/>
                <a:cs typeface="Arial" charset="0"/>
              </a:rPr>
              <a:t> from </a:t>
            </a:r>
            <a:r>
              <a:rPr lang="sv-SE" sz="1600" dirty="0" err="1">
                <a:latin typeface="Arial" charset="0"/>
                <a:cs typeface="Arial" charset="0"/>
              </a:rPr>
              <a:t>forestry</a:t>
            </a:r>
            <a:r>
              <a:rPr lang="sv-SE" sz="1600" dirty="0">
                <a:latin typeface="Arial" charset="0"/>
                <a:cs typeface="Arial" charset="0"/>
              </a:rPr>
              <a:t> and </a:t>
            </a:r>
            <a:r>
              <a:rPr lang="sv-SE" sz="1600" dirty="0" err="1">
                <a:latin typeface="Arial" charset="0"/>
                <a:cs typeface="Arial" charset="0"/>
              </a:rPr>
              <a:t>agriculture</a:t>
            </a:r>
            <a:r>
              <a:rPr lang="sv-SE" sz="1600" dirty="0">
                <a:latin typeface="Arial" charset="0"/>
                <a:cs typeface="Arial" charset="0"/>
              </a:rPr>
              <a:t>; municipal and </a:t>
            </a:r>
            <a:r>
              <a:rPr lang="sv-SE" sz="1600" dirty="0" err="1">
                <a:latin typeface="Arial" charset="0"/>
                <a:cs typeface="Arial" charset="0"/>
              </a:rPr>
              <a:t>industrial</a:t>
            </a:r>
            <a:r>
              <a:rPr lang="sv-SE" sz="1600" dirty="0">
                <a:latin typeface="Arial" charset="0"/>
                <a:cs typeface="Arial" charset="0"/>
              </a:rPr>
              <a:t> </a:t>
            </a:r>
            <a:r>
              <a:rPr lang="sv-SE" sz="1600" dirty="0" err="1">
                <a:latin typeface="Arial" charset="0"/>
                <a:cs typeface="Arial" charset="0"/>
              </a:rPr>
              <a:t>waste</a:t>
            </a:r>
            <a:r>
              <a:rPr lang="sv-SE" sz="1600" dirty="0">
                <a:latin typeface="Arial" charset="0"/>
                <a:cs typeface="Arial" charset="0"/>
              </a:rPr>
              <a:t> </a:t>
            </a:r>
            <a:r>
              <a:rPr lang="sv-SE" sz="1600" dirty="0" err="1">
                <a:latin typeface="Arial" charset="0"/>
                <a:cs typeface="Arial" charset="0"/>
              </a:rPr>
              <a:t>streams</a:t>
            </a:r>
            <a:r>
              <a:rPr lang="sv-SE" sz="1600" dirty="0">
                <a:latin typeface="Arial" charset="0"/>
                <a:cs typeface="Arial" charset="0"/>
              </a:rPr>
              <a:t>; </a:t>
            </a:r>
            <a:r>
              <a:rPr lang="sv-SE" sz="1600" dirty="0" err="1">
                <a:latin typeface="Arial" charset="0"/>
                <a:cs typeface="Arial" charset="0"/>
              </a:rPr>
              <a:t>field</a:t>
            </a:r>
            <a:r>
              <a:rPr lang="sv-SE" sz="1600" dirty="0">
                <a:latin typeface="Arial" charset="0"/>
                <a:cs typeface="Arial" charset="0"/>
              </a:rPr>
              <a:t> </a:t>
            </a:r>
            <a:r>
              <a:rPr lang="sv-SE" sz="1600" dirty="0" err="1">
                <a:latin typeface="Arial" charset="0"/>
                <a:cs typeface="Arial" charset="0"/>
              </a:rPr>
              <a:t>fuels</a:t>
            </a:r>
            <a:r>
              <a:rPr lang="sv-SE" sz="1600" dirty="0">
                <a:latin typeface="Arial" charset="0"/>
                <a:cs typeface="Arial" charset="0"/>
              </a:rPr>
              <a:t>).</a:t>
            </a:r>
            <a:r>
              <a:rPr lang="en-GB" sz="1600" dirty="0">
                <a:latin typeface="Arial" charset="0"/>
                <a:cs typeface="Arial" charset="0"/>
              </a:rPr>
              <a:t> Biomass is thus produced in different sectors.</a:t>
            </a:r>
          </a:p>
          <a:p>
            <a:pPr marL="0" indent="0">
              <a:buFontTx/>
              <a:buNone/>
            </a:pPr>
            <a:endParaRPr lang="sv-SE" sz="1600" dirty="0">
              <a:latin typeface="Arial" charset="0"/>
              <a:cs typeface="Arial" charset="0"/>
            </a:endParaRPr>
          </a:p>
          <a:p>
            <a:pPr marL="0" indent="0">
              <a:buFontTx/>
              <a:buNone/>
            </a:pPr>
            <a:r>
              <a:rPr lang="sv-SE" sz="1600" b="1" dirty="0">
                <a:latin typeface="Arial" charset="0"/>
                <a:cs typeface="Arial" charset="0"/>
              </a:rPr>
              <a:t>A multi-</a:t>
            </a:r>
            <a:r>
              <a:rPr lang="sv-SE" sz="1600" b="1" dirty="0" err="1">
                <a:latin typeface="Arial" charset="0"/>
                <a:cs typeface="Arial" charset="0"/>
              </a:rPr>
              <a:t>level</a:t>
            </a:r>
            <a:r>
              <a:rPr lang="sv-SE" sz="1600" b="1" dirty="0">
                <a:latin typeface="Arial" charset="0"/>
                <a:cs typeface="Arial" charset="0"/>
              </a:rPr>
              <a:t> process:</a:t>
            </a:r>
            <a:endParaRPr lang="sv-SE" sz="1600" b="1" i="1" dirty="0">
              <a:latin typeface="Arial" charset="0"/>
              <a:cs typeface="Arial" charset="0"/>
            </a:endParaRPr>
          </a:p>
          <a:p>
            <a:pPr marL="0" indent="0">
              <a:buFontTx/>
              <a:buNone/>
            </a:pPr>
            <a:r>
              <a:rPr lang="sv-SE" sz="1600" dirty="0" err="1">
                <a:latin typeface="Arial" charset="0"/>
                <a:cs typeface="Arial" charset="0"/>
              </a:rPr>
              <a:t>Bioenergy</a:t>
            </a:r>
            <a:r>
              <a:rPr lang="sv-SE" sz="1600" dirty="0">
                <a:latin typeface="Arial" charset="0"/>
                <a:cs typeface="Arial" charset="0"/>
              </a:rPr>
              <a:t> is </a:t>
            </a:r>
            <a:r>
              <a:rPr lang="sv-SE" sz="1600" dirty="0" err="1">
                <a:latin typeface="Arial" charset="0"/>
                <a:cs typeface="Arial" charset="0"/>
              </a:rPr>
              <a:t>of</a:t>
            </a:r>
            <a:r>
              <a:rPr lang="sv-SE" sz="1600" dirty="0">
                <a:latin typeface="Arial" charset="0"/>
                <a:cs typeface="Arial" charset="0"/>
              </a:rPr>
              <a:t> </a:t>
            </a:r>
            <a:r>
              <a:rPr lang="sv-SE" sz="1600" dirty="0" err="1">
                <a:latin typeface="Arial" charset="0"/>
                <a:cs typeface="Arial" charset="0"/>
              </a:rPr>
              <a:t>increasing</a:t>
            </a:r>
            <a:r>
              <a:rPr lang="sv-SE" sz="1600" dirty="0">
                <a:latin typeface="Arial" charset="0"/>
                <a:cs typeface="Arial" charset="0"/>
              </a:rPr>
              <a:t> </a:t>
            </a:r>
            <a:r>
              <a:rPr lang="sv-SE" sz="1600" dirty="0" err="1">
                <a:latin typeface="Arial" charset="0"/>
                <a:cs typeface="Arial" charset="0"/>
              </a:rPr>
              <a:t>importance</a:t>
            </a:r>
            <a:r>
              <a:rPr lang="sv-SE" sz="1600" dirty="0">
                <a:latin typeface="Arial" charset="0"/>
                <a:cs typeface="Arial" charset="0"/>
              </a:rPr>
              <a:t> </a:t>
            </a:r>
            <a:r>
              <a:rPr lang="sv-SE" sz="1600" dirty="0" err="1">
                <a:latin typeface="Arial" charset="0"/>
                <a:cs typeface="Arial" charset="0"/>
              </a:rPr>
              <a:t>within</a:t>
            </a:r>
            <a:r>
              <a:rPr lang="sv-SE" sz="1600" dirty="0">
                <a:latin typeface="Arial" charset="0"/>
                <a:cs typeface="Arial" charset="0"/>
              </a:rPr>
              <a:t> the EU: </a:t>
            </a:r>
            <a:r>
              <a:rPr lang="sv-SE" sz="1600" dirty="0" err="1">
                <a:latin typeface="Arial" charset="0"/>
                <a:cs typeface="Arial" charset="0"/>
              </a:rPr>
              <a:t>biomass</a:t>
            </a:r>
            <a:r>
              <a:rPr lang="sv-SE" sz="1600" dirty="0">
                <a:latin typeface="Arial" charset="0"/>
                <a:cs typeface="Arial" charset="0"/>
              </a:rPr>
              <a:t> </a:t>
            </a:r>
            <a:r>
              <a:rPr lang="sv-SE" sz="1600" dirty="0" err="1">
                <a:latin typeface="Arial" charset="0"/>
                <a:cs typeface="Arial" charset="0"/>
              </a:rPr>
              <a:t>important</a:t>
            </a:r>
            <a:r>
              <a:rPr lang="sv-SE" sz="1600" dirty="0">
                <a:latin typeface="Arial" charset="0"/>
                <a:cs typeface="Arial" charset="0"/>
              </a:rPr>
              <a:t> </a:t>
            </a:r>
            <a:r>
              <a:rPr lang="sv-SE" sz="1600" dirty="0" err="1">
                <a:latin typeface="Arial" charset="0"/>
                <a:cs typeface="Arial" charset="0"/>
              </a:rPr>
              <a:t>to</a:t>
            </a:r>
            <a:r>
              <a:rPr lang="sv-SE" sz="1600" dirty="0">
                <a:latin typeface="Arial" charset="0"/>
                <a:cs typeface="Arial" charset="0"/>
              </a:rPr>
              <a:t> </a:t>
            </a:r>
            <a:r>
              <a:rPr lang="sv-SE" sz="1600" dirty="0" err="1">
                <a:latin typeface="Arial" charset="0"/>
                <a:cs typeface="Arial" charset="0"/>
              </a:rPr>
              <a:t>achieve</a:t>
            </a:r>
            <a:r>
              <a:rPr lang="sv-SE" sz="1600" dirty="0">
                <a:latin typeface="Arial" charset="0"/>
                <a:cs typeface="Arial" charset="0"/>
              </a:rPr>
              <a:t> the </a:t>
            </a:r>
            <a:r>
              <a:rPr lang="sv-SE" sz="1600" dirty="0" err="1">
                <a:latin typeface="Arial" charset="0"/>
                <a:cs typeface="Arial" charset="0"/>
              </a:rPr>
              <a:t>goals</a:t>
            </a:r>
            <a:r>
              <a:rPr lang="sv-SE" sz="1600" dirty="0">
                <a:latin typeface="Arial" charset="0"/>
                <a:cs typeface="Arial" charset="0"/>
              </a:rPr>
              <a:t> </a:t>
            </a:r>
            <a:r>
              <a:rPr lang="sv-SE" sz="1600" dirty="0" err="1">
                <a:latin typeface="Arial" charset="0"/>
                <a:cs typeface="Arial" charset="0"/>
              </a:rPr>
              <a:t>of</a:t>
            </a:r>
            <a:r>
              <a:rPr lang="sv-SE" sz="1600" dirty="0">
                <a:latin typeface="Arial" charset="0"/>
                <a:cs typeface="Arial" charset="0"/>
              </a:rPr>
              <a:t> 27% </a:t>
            </a:r>
            <a:r>
              <a:rPr lang="sv-SE" sz="1600" dirty="0" err="1">
                <a:latin typeface="Arial" charset="0"/>
                <a:cs typeface="Arial" charset="0"/>
              </a:rPr>
              <a:t>renewable</a:t>
            </a:r>
            <a:r>
              <a:rPr lang="sv-SE" sz="1600" dirty="0">
                <a:latin typeface="Arial" charset="0"/>
                <a:cs typeface="Arial" charset="0"/>
              </a:rPr>
              <a:t> </a:t>
            </a:r>
            <a:r>
              <a:rPr lang="sv-SE" sz="1600" dirty="0" err="1">
                <a:latin typeface="Arial" charset="0"/>
                <a:cs typeface="Arial" charset="0"/>
              </a:rPr>
              <a:t>energy</a:t>
            </a:r>
            <a:r>
              <a:rPr lang="sv-SE" sz="1600" dirty="0">
                <a:latin typeface="Arial" charset="0"/>
                <a:cs typeface="Arial" charset="0"/>
              </a:rPr>
              <a:t> by 2030 and 10% </a:t>
            </a:r>
            <a:r>
              <a:rPr lang="sv-SE" sz="1600" dirty="0" err="1">
                <a:latin typeface="Arial" charset="0"/>
                <a:cs typeface="Arial" charset="0"/>
              </a:rPr>
              <a:t>renewable</a:t>
            </a:r>
            <a:r>
              <a:rPr lang="sv-SE" sz="1600" dirty="0">
                <a:latin typeface="Arial" charset="0"/>
                <a:cs typeface="Arial" charset="0"/>
              </a:rPr>
              <a:t> transport </a:t>
            </a:r>
            <a:r>
              <a:rPr lang="sv-SE" sz="1600" dirty="0" err="1">
                <a:latin typeface="Arial" charset="0"/>
                <a:cs typeface="Arial" charset="0"/>
              </a:rPr>
              <a:t>fuels</a:t>
            </a:r>
            <a:r>
              <a:rPr lang="sv-SE" sz="1600" dirty="0">
                <a:latin typeface="Arial" charset="0"/>
                <a:cs typeface="Arial" charset="0"/>
              </a:rPr>
              <a:t> by 2020. </a:t>
            </a:r>
          </a:p>
          <a:p>
            <a:pPr marL="0" indent="0">
              <a:buFontTx/>
              <a:buNone/>
            </a:pPr>
            <a:r>
              <a:rPr lang="en-GB" sz="1600" dirty="0">
                <a:latin typeface="Arial" charset="0"/>
                <a:cs typeface="Arial" charset="0"/>
                <a:sym typeface="Wingdings" charset="0"/>
              </a:rPr>
              <a:t>Any future bioenergy expansion in the EU depends on both how the demand side (energy/climate change policy) and the supply side (agriculture, forestry and waste) of biomass develops. </a:t>
            </a:r>
          </a:p>
          <a:p>
            <a:pPr marL="0" indent="0">
              <a:buFontTx/>
              <a:buNone/>
            </a:pPr>
            <a:r>
              <a:rPr lang="en-GB" sz="1600" dirty="0">
                <a:latin typeface="Arial" charset="0"/>
                <a:cs typeface="Arial" charset="0"/>
                <a:sym typeface="Wingdings" charset="0"/>
              </a:rPr>
              <a:t>Depends on policies and development on global, EU, national and sub-national levels.</a:t>
            </a:r>
          </a:p>
          <a:p>
            <a:pPr marL="0" indent="0">
              <a:buFontTx/>
              <a:buNone/>
            </a:pPr>
            <a:endParaRPr lang="sv-SE" sz="1800" dirty="0">
              <a:latin typeface="Arial" charset="0"/>
              <a:cs typeface="Arial" charset="0"/>
            </a:endParaRPr>
          </a:p>
        </p:txBody>
      </p:sp>
    </p:spTree>
    <p:extLst>
      <p:ext uri="{BB962C8B-B14F-4D97-AF65-F5344CB8AC3E}">
        <p14:creationId xmlns:p14="http://schemas.microsoft.com/office/powerpoint/2010/main" val="1312063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Miljöintegrering i bioenergipolitiken</a:t>
            </a:r>
            <a:endParaRPr lang="sv-SE" dirty="0"/>
          </a:p>
        </p:txBody>
      </p:sp>
      <p:sp>
        <p:nvSpPr>
          <p:cNvPr id="3" name="Content Placeholder 2"/>
          <p:cNvSpPr>
            <a:spLocks noGrp="1"/>
          </p:cNvSpPr>
          <p:nvPr>
            <p:ph idx="1"/>
          </p:nvPr>
        </p:nvSpPr>
        <p:spPr/>
        <p:txBody>
          <a:bodyPr/>
          <a:lstStyle/>
          <a:p>
            <a:pPr marL="457200" indent="-457200">
              <a:buAutoNum type="arabicParenR"/>
            </a:pPr>
            <a:r>
              <a:rPr lang="sv-SE" sz="1600" dirty="0" smtClean="0"/>
              <a:t>Behöver ofta hjälp från gemensamma problemuppfattningar mellan olika sektorer; associeras med sektorsspecifika problem: underlättar koordinering som i sin tur underlättar koherens (samstämmighet)</a:t>
            </a:r>
          </a:p>
          <a:p>
            <a:pPr marL="457200" indent="-457200">
              <a:buAutoNum type="arabicParenR"/>
            </a:pPr>
            <a:r>
              <a:rPr lang="sv-SE" sz="1600" dirty="0" smtClean="0"/>
              <a:t>Styrs ofta uppifrån och ner: internationella och nationella </a:t>
            </a:r>
            <a:r>
              <a:rPr lang="sv-SE" sz="1600" dirty="0" err="1" smtClean="0"/>
              <a:t>policymål</a:t>
            </a:r>
            <a:r>
              <a:rPr lang="sv-SE" sz="1600" dirty="0" smtClean="0"/>
              <a:t> och åtgärder som implementeras på olika nivåer</a:t>
            </a:r>
          </a:p>
          <a:p>
            <a:pPr marL="457200" indent="-457200">
              <a:buAutoNum type="arabicParenR"/>
            </a:pPr>
            <a:r>
              <a:rPr lang="sv-SE" sz="1600" dirty="0" smtClean="0"/>
              <a:t>Prioriteringarna ser olika ut i olika sektorer och på olika nivåer, men ökat fokus på miljö över tid och ökad samordning</a:t>
            </a:r>
          </a:p>
          <a:p>
            <a:pPr marL="457200" indent="-457200">
              <a:buAutoNum type="arabicParenR"/>
            </a:pPr>
            <a:r>
              <a:rPr lang="sv-SE" sz="1600" dirty="0" smtClean="0"/>
              <a:t>Långsiktiga mål och konkreta åtgärder är viktiga för att uppnå reella resultat: enbart retoriska uttalanden på högre nivå räcker inte: uppföljning av vad som händer i praktiken och på lägre nivåer krävs för att inte politiska deklarationer ska förbli just uttalanden</a:t>
            </a:r>
          </a:p>
          <a:p>
            <a:pPr marL="0" indent="0" algn="r">
              <a:buNone/>
            </a:pPr>
            <a:r>
              <a:rPr lang="sv-SE" dirty="0" smtClean="0"/>
              <a:t>						</a:t>
            </a:r>
            <a:r>
              <a:rPr lang="sv-SE" sz="1600" dirty="0" smtClean="0"/>
              <a:t>(Söderberg, 2011: ”</a:t>
            </a:r>
            <a:r>
              <a:rPr lang="sv-SE" sz="1600" dirty="0" err="1" smtClean="0"/>
              <a:t>Environmental</a:t>
            </a:r>
            <a:r>
              <a:rPr lang="sv-SE" sz="1600" dirty="0" smtClean="0"/>
              <a:t> policy integration in </a:t>
            </a:r>
            <a:r>
              <a:rPr lang="sv-SE" sz="1600" dirty="0" err="1" smtClean="0"/>
              <a:t>bioenergy</a:t>
            </a:r>
            <a:r>
              <a:rPr lang="sv-SE" sz="1600" dirty="0" smtClean="0"/>
              <a:t>”</a:t>
            </a:r>
            <a:r>
              <a:rPr lang="sv-SE" dirty="0" smtClean="0"/>
              <a:t>)</a:t>
            </a:r>
            <a:endParaRPr lang="sv-SE" dirty="0"/>
          </a:p>
        </p:txBody>
      </p:sp>
    </p:spTree>
    <p:extLst>
      <p:ext uri="{BB962C8B-B14F-4D97-AF65-F5344CB8AC3E}">
        <p14:creationId xmlns:p14="http://schemas.microsoft.com/office/powerpoint/2010/main" val="3662591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2400" dirty="0" err="1">
                <a:latin typeface="Arial Black" charset="0"/>
              </a:rPr>
              <a:t>Emerging</a:t>
            </a:r>
            <a:r>
              <a:rPr lang="sv-SE" sz="2400" dirty="0">
                <a:latin typeface="Arial Black" charset="0"/>
              </a:rPr>
              <a:t> </a:t>
            </a:r>
            <a:r>
              <a:rPr lang="sv-SE" sz="2400" dirty="0" err="1">
                <a:latin typeface="Arial Black" charset="0"/>
              </a:rPr>
              <a:t>conflicts</a:t>
            </a:r>
            <a:r>
              <a:rPr lang="sv-SE" sz="2400" dirty="0">
                <a:latin typeface="Arial Black" charset="0"/>
              </a:rPr>
              <a:t>: the global </a:t>
            </a:r>
            <a:r>
              <a:rPr lang="sv-SE" sz="2400" dirty="0" err="1">
                <a:latin typeface="Arial Black" charset="0"/>
              </a:rPr>
              <a:t>setting</a:t>
            </a:r>
            <a:endParaRPr lang="sv-SE" sz="2400" dirty="0">
              <a:latin typeface="Arial Black" charset="0"/>
            </a:endParaRPr>
          </a:p>
        </p:txBody>
      </p:sp>
      <p:sp>
        <p:nvSpPr>
          <p:cNvPr id="16386"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en-GB" sz="1600" i="1" dirty="0">
                <a:latin typeface="Times" charset="0"/>
              </a:rPr>
              <a:t>The global biomass resource base will undergo a fundamental transformation in the coming decades as a result of the convergence of many driving forces. Agricultural and forest production systems must feed and shelter a growing world population and at the same time meet the demands for fuel, fibre, fertilizer and the many other types of goods and services that are derived from bio-based sources and conversion systems (Johnson and Virgin, 2010, p. 164)</a:t>
            </a:r>
            <a:endParaRPr lang="sv-SE" sz="1600" dirty="0">
              <a:latin typeface="Arial" charset="0"/>
              <a:cs typeface="Arial" charset="0"/>
            </a:endParaRPr>
          </a:p>
          <a:p>
            <a:pPr marL="0" indent="0"/>
            <a:endParaRPr lang="sv-SE" sz="1600" dirty="0">
              <a:latin typeface="Arial" charset="0"/>
              <a:cs typeface="Arial" charset="0"/>
            </a:endParaRPr>
          </a:p>
          <a:p>
            <a:pPr marL="0" indent="0"/>
            <a:r>
              <a:rPr lang="sv-SE" sz="1600" dirty="0" err="1">
                <a:latin typeface="Arial" charset="0"/>
                <a:cs typeface="Arial" charset="0"/>
              </a:rPr>
              <a:t>Prognosis</a:t>
            </a:r>
            <a:r>
              <a:rPr lang="sv-SE" sz="1600" dirty="0">
                <a:latin typeface="Arial" charset="0"/>
                <a:cs typeface="Arial" charset="0"/>
              </a:rPr>
              <a:t> 2050: 51% </a:t>
            </a:r>
            <a:r>
              <a:rPr lang="sv-SE" sz="1600" dirty="0" err="1">
                <a:latin typeface="Arial" charset="0"/>
                <a:cs typeface="Arial" charset="0"/>
              </a:rPr>
              <a:t>world</a:t>
            </a:r>
            <a:r>
              <a:rPr lang="sv-SE" sz="1600" dirty="0">
                <a:latin typeface="Arial" charset="0"/>
                <a:cs typeface="Arial" charset="0"/>
              </a:rPr>
              <a:t> population </a:t>
            </a:r>
            <a:r>
              <a:rPr lang="sv-SE" sz="1600" dirty="0" err="1">
                <a:latin typeface="Arial" charset="0"/>
                <a:cs typeface="Arial" charset="0"/>
              </a:rPr>
              <a:t>growth</a:t>
            </a:r>
            <a:r>
              <a:rPr lang="sv-SE" sz="1600" dirty="0">
                <a:latin typeface="Arial" charset="0"/>
                <a:cs typeface="Arial" charset="0"/>
              </a:rPr>
              <a:t>; 91% </a:t>
            </a:r>
            <a:r>
              <a:rPr lang="sv-SE" sz="1600" dirty="0" err="1">
                <a:latin typeface="Arial" charset="0"/>
                <a:cs typeface="Arial" charset="0"/>
              </a:rPr>
              <a:t>increase</a:t>
            </a:r>
            <a:r>
              <a:rPr lang="sv-SE" sz="1600" dirty="0">
                <a:latin typeface="Arial" charset="0"/>
                <a:cs typeface="Arial" charset="0"/>
              </a:rPr>
              <a:t> in </a:t>
            </a:r>
            <a:r>
              <a:rPr lang="sv-SE" sz="1600" dirty="0" err="1">
                <a:latin typeface="Arial" charset="0"/>
                <a:cs typeface="Arial" charset="0"/>
              </a:rPr>
              <a:t>demand</a:t>
            </a:r>
            <a:r>
              <a:rPr lang="sv-SE" sz="1600" dirty="0">
                <a:latin typeface="Arial" charset="0"/>
                <a:cs typeface="Arial" charset="0"/>
              </a:rPr>
              <a:t> for </a:t>
            </a:r>
            <a:r>
              <a:rPr lang="sv-SE" sz="1600" dirty="0" err="1">
                <a:latin typeface="Arial" charset="0"/>
                <a:cs typeface="Arial" charset="0"/>
              </a:rPr>
              <a:t>transportation</a:t>
            </a:r>
            <a:r>
              <a:rPr lang="sv-SE" sz="1600" dirty="0">
                <a:latin typeface="Arial" charset="0"/>
                <a:cs typeface="Arial" charset="0"/>
              </a:rPr>
              <a:t> </a:t>
            </a:r>
            <a:r>
              <a:rPr lang="sv-SE" sz="1600" dirty="0" err="1">
                <a:latin typeface="Arial" charset="0"/>
                <a:cs typeface="Arial" charset="0"/>
              </a:rPr>
              <a:t>fuel</a:t>
            </a:r>
            <a:r>
              <a:rPr lang="sv-SE" sz="1600" dirty="0">
                <a:latin typeface="Arial" charset="0"/>
                <a:cs typeface="Arial" charset="0"/>
              </a:rPr>
              <a:t>. </a:t>
            </a:r>
          </a:p>
          <a:p>
            <a:pPr marL="0" indent="0"/>
            <a:r>
              <a:rPr lang="sv-SE" sz="1600" dirty="0">
                <a:latin typeface="Arial" charset="0"/>
                <a:cs typeface="Arial" charset="0"/>
              </a:rPr>
              <a:t>At the same </a:t>
            </a:r>
            <a:r>
              <a:rPr lang="sv-SE" sz="1600" dirty="0" err="1">
                <a:latin typeface="Arial" charset="0"/>
                <a:cs typeface="Arial" charset="0"/>
              </a:rPr>
              <a:t>time</a:t>
            </a:r>
            <a:r>
              <a:rPr lang="sv-SE" sz="1600" dirty="0">
                <a:latin typeface="Arial" charset="0"/>
                <a:cs typeface="Arial" charset="0"/>
              </a:rPr>
              <a:t>, </a:t>
            </a:r>
            <a:r>
              <a:rPr lang="sv-SE" sz="1600" dirty="0" err="1">
                <a:latin typeface="Arial" charset="0"/>
                <a:cs typeface="Arial" charset="0"/>
              </a:rPr>
              <a:t>growing</a:t>
            </a:r>
            <a:r>
              <a:rPr lang="sv-SE" sz="1600" dirty="0">
                <a:latin typeface="Arial" charset="0"/>
                <a:cs typeface="Arial" charset="0"/>
              </a:rPr>
              <a:t> </a:t>
            </a:r>
            <a:r>
              <a:rPr lang="sv-SE" sz="1600" dirty="0" err="1">
                <a:latin typeface="Arial" charset="0"/>
                <a:cs typeface="Arial" charset="0"/>
              </a:rPr>
              <a:t>concern</a:t>
            </a:r>
            <a:r>
              <a:rPr lang="sv-SE" sz="1600" dirty="0">
                <a:latin typeface="Arial" charset="0"/>
                <a:cs typeface="Arial" charset="0"/>
              </a:rPr>
              <a:t> over GHG-emissions </a:t>
            </a:r>
            <a:r>
              <a:rPr lang="sv-SE" sz="1600" dirty="0" err="1">
                <a:latin typeface="Arial" charset="0"/>
                <a:cs typeface="Arial" charset="0"/>
              </a:rPr>
              <a:t>causing</a:t>
            </a:r>
            <a:r>
              <a:rPr lang="sv-SE" sz="1600" dirty="0">
                <a:latin typeface="Arial" charset="0"/>
                <a:cs typeface="Arial" charset="0"/>
              </a:rPr>
              <a:t> </a:t>
            </a:r>
            <a:r>
              <a:rPr lang="sv-SE" sz="1600" dirty="0" err="1">
                <a:latin typeface="Arial" charset="0"/>
                <a:cs typeface="Arial" charset="0"/>
              </a:rPr>
              <a:t>climate</a:t>
            </a:r>
            <a:r>
              <a:rPr lang="sv-SE" sz="1600" dirty="0">
                <a:latin typeface="Arial" charset="0"/>
                <a:cs typeface="Arial" charset="0"/>
              </a:rPr>
              <a:t> </a:t>
            </a:r>
            <a:r>
              <a:rPr lang="sv-SE" sz="1600" dirty="0" err="1">
                <a:latin typeface="Arial" charset="0"/>
                <a:cs typeface="Arial" charset="0"/>
              </a:rPr>
              <a:t>change</a:t>
            </a:r>
            <a:r>
              <a:rPr lang="sv-SE" sz="1600" dirty="0">
                <a:latin typeface="Arial" charset="0"/>
                <a:cs typeface="Arial" charset="0"/>
              </a:rPr>
              <a:t> and </a:t>
            </a:r>
            <a:r>
              <a:rPr lang="sv-SE" sz="1600" dirty="0" err="1">
                <a:latin typeface="Arial" charset="0"/>
                <a:cs typeface="Arial" charset="0"/>
              </a:rPr>
              <a:t>concern</a:t>
            </a:r>
            <a:r>
              <a:rPr lang="sv-SE" sz="1600" dirty="0">
                <a:latin typeface="Arial" charset="0"/>
                <a:cs typeface="Arial" charset="0"/>
              </a:rPr>
              <a:t> </a:t>
            </a:r>
            <a:r>
              <a:rPr lang="sv-SE" sz="1600" dirty="0" err="1">
                <a:latin typeface="Arial" charset="0"/>
                <a:cs typeface="Arial" charset="0"/>
              </a:rPr>
              <a:t>regarding</a:t>
            </a:r>
            <a:r>
              <a:rPr lang="sv-SE" sz="1600" dirty="0">
                <a:latin typeface="Arial" charset="0"/>
                <a:cs typeface="Arial" charset="0"/>
              </a:rPr>
              <a:t> </a:t>
            </a:r>
            <a:r>
              <a:rPr lang="sv-SE" sz="1600" dirty="0" err="1">
                <a:latin typeface="Arial" charset="0"/>
                <a:cs typeface="Arial" charset="0"/>
              </a:rPr>
              <a:t>energy</a:t>
            </a:r>
            <a:r>
              <a:rPr lang="sv-SE" sz="1600" dirty="0">
                <a:latin typeface="Arial" charset="0"/>
                <a:cs typeface="Arial" charset="0"/>
              </a:rPr>
              <a:t> </a:t>
            </a:r>
            <a:r>
              <a:rPr lang="sv-SE" sz="1600" dirty="0" err="1">
                <a:latin typeface="Arial" charset="0"/>
                <a:cs typeface="Arial" charset="0"/>
              </a:rPr>
              <a:t>security</a:t>
            </a:r>
            <a:r>
              <a:rPr lang="sv-SE" sz="1600" dirty="0">
                <a:latin typeface="Arial" charset="0"/>
                <a:cs typeface="Arial" charset="0"/>
              </a:rPr>
              <a:t>.</a:t>
            </a:r>
          </a:p>
          <a:p>
            <a:pPr marL="0" indent="0"/>
            <a:r>
              <a:rPr lang="sv-SE" sz="1600" dirty="0" err="1">
                <a:latin typeface="Arial" charset="0"/>
                <a:cs typeface="Arial" charset="0"/>
              </a:rPr>
              <a:t>Together</a:t>
            </a:r>
            <a:r>
              <a:rPr lang="sv-SE" sz="1600" dirty="0">
                <a:latin typeface="Arial" charset="0"/>
                <a:cs typeface="Arial" charset="0"/>
              </a:rPr>
              <a:t>, </a:t>
            </a:r>
            <a:r>
              <a:rPr lang="sv-SE" sz="1600" dirty="0" err="1">
                <a:latin typeface="Arial" charset="0"/>
                <a:cs typeface="Arial" charset="0"/>
              </a:rPr>
              <a:t>these</a:t>
            </a:r>
            <a:r>
              <a:rPr lang="sv-SE" sz="1600" dirty="0">
                <a:latin typeface="Arial" charset="0"/>
                <a:cs typeface="Arial" charset="0"/>
              </a:rPr>
              <a:t> </a:t>
            </a:r>
            <a:r>
              <a:rPr lang="sv-SE" sz="1600" dirty="0" err="1">
                <a:latin typeface="Arial" charset="0"/>
                <a:cs typeface="Arial" charset="0"/>
              </a:rPr>
              <a:t>prospects</a:t>
            </a:r>
            <a:r>
              <a:rPr lang="sv-SE" sz="1600" dirty="0">
                <a:latin typeface="Arial" charset="0"/>
                <a:cs typeface="Arial" charset="0"/>
              </a:rPr>
              <a:t> and </a:t>
            </a:r>
            <a:r>
              <a:rPr lang="sv-SE" sz="1600" dirty="0" err="1">
                <a:latin typeface="Arial" charset="0"/>
                <a:cs typeface="Arial" charset="0"/>
              </a:rPr>
              <a:t>concerns</a:t>
            </a:r>
            <a:r>
              <a:rPr lang="sv-SE" sz="1600" dirty="0">
                <a:latin typeface="Arial" charset="0"/>
                <a:cs typeface="Arial" charset="0"/>
              </a:rPr>
              <a:t> </a:t>
            </a:r>
            <a:r>
              <a:rPr lang="sv-SE" sz="1600" dirty="0" err="1">
                <a:latin typeface="Arial" charset="0"/>
                <a:cs typeface="Arial" charset="0"/>
              </a:rPr>
              <a:t>have</a:t>
            </a:r>
            <a:r>
              <a:rPr lang="sv-SE" sz="1600" dirty="0">
                <a:latin typeface="Arial" charset="0"/>
                <a:cs typeface="Arial" charset="0"/>
              </a:rPr>
              <a:t> </a:t>
            </a:r>
            <a:r>
              <a:rPr lang="sv-SE" sz="1600" dirty="0" err="1">
                <a:latin typeface="Arial" charset="0"/>
                <a:cs typeface="Arial" charset="0"/>
              </a:rPr>
              <a:t>spurred</a:t>
            </a:r>
            <a:r>
              <a:rPr lang="sv-SE" sz="1600" dirty="0">
                <a:latin typeface="Arial" charset="0"/>
                <a:cs typeface="Arial" charset="0"/>
              </a:rPr>
              <a:t> the </a:t>
            </a:r>
            <a:r>
              <a:rPr lang="sv-SE" sz="1600" dirty="0" err="1">
                <a:latin typeface="Arial" charset="0"/>
                <a:cs typeface="Arial" charset="0"/>
              </a:rPr>
              <a:t>interest</a:t>
            </a:r>
            <a:r>
              <a:rPr lang="sv-SE" sz="1600" dirty="0">
                <a:latin typeface="Arial" charset="0"/>
                <a:cs typeface="Arial" charset="0"/>
              </a:rPr>
              <a:t> in </a:t>
            </a:r>
            <a:r>
              <a:rPr lang="sv-SE" sz="1600" dirty="0" err="1">
                <a:latin typeface="Arial" charset="0"/>
                <a:cs typeface="Arial" charset="0"/>
              </a:rPr>
              <a:t>bioenergy</a:t>
            </a:r>
            <a:r>
              <a:rPr lang="sv-SE" sz="1600" dirty="0">
                <a:latin typeface="Arial" charset="0"/>
                <a:cs typeface="Arial" charset="0"/>
              </a:rPr>
              <a:t> </a:t>
            </a:r>
            <a:r>
              <a:rPr lang="sv-SE" sz="1600" dirty="0" err="1">
                <a:latin typeface="Arial" charset="0"/>
                <a:cs typeface="Arial" charset="0"/>
              </a:rPr>
              <a:t>globally</a:t>
            </a:r>
            <a:r>
              <a:rPr lang="sv-SE" sz="1600" dirty="0">
                <a:latin typeface="Arial" charset="0"/>
                <a:cs typeface="Arial" charset="0"/>
              </a:rPr>
              <a:t>, as </a:t>
            </a:r>
            <a:r>
              <a:rPr lang="sv-SE" sz="1600" dirty="0" err="1">
                <a:latin typeface="Arial" charset="0"/>
                <a:cs typeface="Arial" charset="0"/>
              </a:rPr>
              <a:t>well</a:t>
            </a:r>
            <a:r>
              <a:rPr lang="sv-SE" sz="1600" dirty="0">
                <a:latin typeface="Arial" charset="0"/>
                <a:cs typeface="Arial" charset="0"/>
              </a:rPr>
              <a:t> as </a:t>
            </a:r>
            <a:r>
              <a:rPr lang="sv-SE" sz="1600" dirty="0" err="1">
                <a:latin typeface="Arial" charset="0"/>
                <a:cs typeface="Arial" charset="0"/>
              </a:rPr>
              <a:t>within</a:t>
            </a:r>
            <a:r>
              <a:rPr lang="sv-SE" sz="1600" dirty="0">
                <a:latin typeface="Arial" charset="0"/>
                <a:cs typeface="Arial" charset="0"/>
              </a:rPr>
              <a:t> the EU (70% </a:t>
            </a:r>
            <a:r>
              <a:rPr lang="sv-SE" sz="1600" dirty="0" err="1">
                <a:latin typeface="Arial" charset="0"/>
                <a:cs typeface="Arial" charset="0"/>
              </a:rPr>
              <a:t>of</a:t>
            </a:r>
            <a:r>
              <a:rPr lang="sv-SE" sz="1600" dirty="0">
                <a:latin typeface="Arial" charset="0"/>
                <a:cs typeface="Arial" charset="0"/>
              </a:rPr>
              <a:t> </a:t>
            </a:r>
            <a:r>
              <a:rPr lang="sv-SE" sz="1600" dirty="0" err="1">
                <a:latin typeface="Arial" charset="0"/>
                <a:cs typeface="Arial" charset="0"/>
              </a:rPr>
              <a:t>renewable</a:t>
            </a:r>
            <a:r>
              <a:rPr lang="sv-SE" sz="1600" dirty="0">
                <a:latin typeface="Arial" charset="0"/>
                <a:cs typeface="Arial" charset="0"/>
              </a:rPr>
              <a:t> </a:t>
            </a:r>
            <a:r>
              <a:rPr lang="sv-SE" sz="1600" dirty="0" err="1">
                <a:latin typeface="Arial" charset="0"/>
                <a:cs typeface="Arial" charset="0"/>
              </a:rPr>
              <a:t>energy</a:t>
            </a:r>
            <a:r>
              <a:rPr lang="sv-SE" sz="1600" dirty="0">
                <a:latin typeface="Arial" charset="0"/>
                <a:cs typeface="Arial" charset="0"/>
              </a:rPr>
              <a:t> </a:t>
            </a:r>
            <a:r>
              <a:rPr lang="sv-SE" sz="1600" dirty="0" err="1">
                <a:latin typeface="Arial" charset="0"/>
                <a:cs typeface="Arial" charset="0"/>
              </a:rPr>
              <a:t>consumption</a:t>
            </a:r>
            <a:r>
              <a:rPr lang="sv-SE" sz="1600" dirty="0">
                <a:latin typeface="Arial" charset="0"/>
                <a:cs typeface="Arial" charset="0"/>
              </a:rPr>
              <a:t>).</a:t>
            </a:r>
            <a:endParaRPr lang="sv-SE" sz="1600" dirty="0">
              <a:latin typeface="Times" charset="0"/>
            </a:endParaRPr>
          </a:p>
        </p:txBody>
      </p:sp>
    </p:spTree>
    <p:extLst>
      <p:ext uri="{BB962C8B-B14F-4D97-AF65-F5344CB8AC3E}">
        <p14:creationId xmlns:p14="http://schemas.microsoft.com/office/powerpoint/2010/main" val="3712650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atin typeface="Arial Black" charset="0"/>
              </a:rPr>
              <a:t>Conflicting views:</a:t>
            </a:r>
          </a:p>
        </p:txBody>
      </p:sp>
      <p:sp>
        <p:nvSpPr>
          <p:cNvPr id="17410" name="Content Placeholder 2"/>
          <p:cNvSpPr>
            <a:spLocks noGrp="1"/>
          </p:cNvSpPr>
          <p:nvPr>
            <p:ph idx="1"/>
          </p:nvPr>
        </p:nvSpPr>
        <p:spPr bwMode="auto">
          <a:xfrm>
            <a:off x="395288" y="1168003"/>
            <a:ext cx="8229600" cy="3394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sz="1800" dirty="0" err="1">
                <a:latin typeface="Arial" charset="0"/>
                <a:cs typeface="Arial" charset="0"/>
              </a:rPr>
              <a:t>Conflicting</a:t>
            </a:r>
            <a:r>
              <a:rPr lang="sv-SE" sz="1800" dirty="0">
                <a:latin typeface="Arial" charset="0"/>
                <a:cs typeface="Arial" charset="0"/>
              </a:rPr>
              <a:t> </a:t>
            </a:r>
            <a:r>
              <a:rPr lang="sv-SE" sz="1800" dirty="0" err="1">
                <a:latin typeface="Arial" charset="0"/>
                <a:cs typeface="Arial" charset="0"/>
              </a:rPr>
              <a:t>views</a:t>
            </a:r>
            <a:r>
              <a:rPr lang="sv-SE" sz="1800" dirty="0">
                <a:latin typeface="Arial" charset="0"/>
                <a:cs typeface="Arial" charset="0"/>
              </a:rPr>
              <a:t> on the potential </a:t>
            </a:r>
            <a:r>
              <a:rPr lang="sv-SE" sz="1800" dirty="0" err="1">
                <a:latin typeface="Arial" charset="0"/>
                <a:cs typeface="Arial" charset="0"/>
              </a:rPr>
              <a:t>benefits</a:t>
            </a:r>
            <a:r>
              <a:rPr lang="sv-SE" sz="1800" dirty="0">
                <a:latin typeface="Arial" charset="0"/>
                <a:cs typeface="Arial" charset="0"/>
              </a:rPr>
              <a:t> </a:t>
            </a:r>
            <a:r>
              <a:rPr lang="sv-SE" sz="1800" dirty="0" err="1">
                <a:latin typeface="Arial" charset="0"/>
                <a:cs typeface="Arial" charset="0"/>
              </a:rPr>
              <a:t>of</a:t>
            </a:r>
            <a:r>
              <a:rPr lang="sv-SE" sz="1800" dirty="0">
                <a:latin typeface="Arial" charset="0"/>
                <a:cs typeface="Arial" charset="0"/>
              </a:rPr>
              <a:t> </a:t>
            </a:r>
            <a:r>
              <a:rPr lang="sv-SE" sz="1800" dirty="0" err="1">
                <a:latin typeface="Arial" charset="0"/>
                <a:cs typeface="Arial" charset="0"/>
              </a:rPr>
              <a:t>large</a:t>
            </a:r>
            <a:r>
              <a:rPr lang="sv-SE" sz="1800" dirty="0">
                <a:latin typeface="Arial" charset="0"/>
                <a:cs typeface="Arial" charset="0"/>
              </a:rPr>
              <a:t> </a:t>
            </a:r>
            <a:r>
              <a:rPr lang="sv-SE" sz="1800" dirty="0" err="1">
                <a:latin typeface="Arial" charset="0"/>
                <a:cs typeface="Arial" charset="0"/>
              </a:rPr>
              <a:t>scale</a:t>
            </a:r>
            <a:r>
              <a:rPr lang="sv-SE" sz="1800" dirty="0">
                <a:latin typeface="Arial" charset="0"/>
                <a:cs typeface="Arial" charset="0"/>
              </a:rPr>
              <a:t> </a:t>
            </a:r>
            <a:r>
              <a:rPr lang="sv-SE" sz="1800" dirty="0" err="1">
                <a:latin typeface="Arial" charset="0"/>
                <a:cs typeface="Arial" charset="0"/>
              </a:rPr>
              <a:t>bioenergy</a:t>
            </a:r>
            <a:r>
              <a:rPr lang="sv-SE" sz="1800" dirty="0">
                <a:latin typeface="Arial" charset="0"/>
                <a:cs typeface="Arial" charset="0"/>
              </a:rPr>
              <a:t> </a:t>
            </a:r>
            <a:r>
              <a:rPr lang="sv-SE" sz="1800" dirty="0" err="1">
                <a:latin typeface="Arial" charset="0"/>
                <a:cs typeface="Arial" charset="0"/>
              </a:rPr>
              <a:t>production</a:t>
            </a:r>
            <a:r>
              <a:rPr lang="sv-SE" sz="1800" dirty="0">
                <a:latin typeface="Arial" charset="0"/>
                <a:cs typeface="Arial" charset="0"/>
              </a:rPr>
              <a:t>:</a:t>
            </a:r>
          </a:p>
          <a:p>
            <a:pPr marL="0" indent="0"/>
            <a:endParaRPr lang="sv-SE" sz="1800" dirty="0">
              <a:latin typeface="Arial" charset="0"/>
              <a:cs typeface="Arial" charset="0"/>
            </a:endParaRPr>
          </a:p>
          <a:p>
            <a:pPr marL="0" indent="0"/>
            <a:r>
              <a:rPr lang="sv-SE" sz="1800" dirty="0" err="1">
                <a:latin typeface="Arial" charset="0"/>
                <a:cs typeface="Arial" charset="0"/>
              </a:rPr>
              <a:t>Competition</a:t>
            </a:r>
            <a:r>
              <a:rPr lang="sv-SE" sz="1800" dirty="0">
                <a:latin typeface="Arial" charset="0"/>
                <a:cs typeface="Arial" charset="0"/>
              </a:rPr>
              <a:t> for </a:t>
            </a:r>
            <a:r>
              <a:rPr lang="sv-SE" sz="1800" dirty="0" err="1">
                <a:latin typeface="Arial" charset="0"/>
                <a:cs typeface="Arial" charset="0"/>
              </a:rPr>
              <a:t>forest</a:t>
            </a:r>
            <a:r>
              <a:rPr lang="sv-SE" sz="1800" dirty="0">
                <a:latin typeface="Arial" charset="0"/>
                <a:cs typeface="Arial" charset="0"/>
              </a:rPr>
              <a:t> </a:t>
            </a:r>
            <a:r>
              <a:rPr lang="sv-SE" sz="1800" dirty="0" err="1">
                <a:latin typeface="Arial" charset="0"/>
                <a:cs typeface="Arial" charset="0"/>
              </a:rPr>
              <a:t>biomass</a:t>
            </a:r>
            <a:r>
              <a:rPr lang="sv-SE" sz="1800" dirty="0">
                <a:latin typeface="Arial" charset="0"/>
                <a:cs typeface="Arial" charset="0"/>
              </a:rPr>
              <a:t>?</a:t>
            </a:r>
          </a:p>
          <a:p>
            <a:pPr marL="0" indent="0"/>
            <a:r>
              <a:rPr lang="sv-SE" sz="1800" dirty="0">
                <a:latin typeface="Arial" charset="0"/>
                <a:cs typeface="Arial" charset="0"/>
              </a:rPr>
              <a:t>To </a:t>
            </a:r>
            <a:r>
              <a:rPr lang="sv-SE" sz="1800" dirty="0" err="1">
                <a:latin typeface="Arial" charset="0"/>
                <a:cs typeface="Arial" charset="0"/>
              </a:rPr>
              <a:t>what</a:t>
            </a:r>
            <a:r>
              <a:rPr lang="sv-SE" sz="1800" dirty="0">
                <a:latin typeface="Arial" charset="0"/>
                <a:cs typeface="Arial" charset="0"/>
              </a:rPr>
              <a:t> </a:t>
            </a:r>
            <a:r>
              <a:rPr lang="sv-SE" sz="1800" dirty="0" err="1">
                <a:latin typeface="Arial" charset="0"/>
                <a:cs typeface="Arial" charset="0"/>
              </a:rPr>
              <a:t>extent</a:t>
            </a:r>
            <a:r>
              <a:rPr lang="sv-SE" sz="1800" dirty="0">
                <a:latin typeface="Arial" charset="0"/>
                <a:cs typeface="Arial" charset="0"/>
              </a:rPr>
              <a:t> do potential </a:t>
            </a:r>
            <a:r>
              <a:rPr lang="sv-SE" sz="1800" dirty="0" err="1">
                <a:latin typeface="Arial" charset="0"/>
                <a:cs typeface="Arial" charset="0"/>
              </a:rPr>
              <a:t>environmental</a:t>
            </a:r>
            <a:r>
              <a:rPr lang="sv-SE" sz="1800" dirty="0">
                <a:latin typeface="Arial" charset="0"/>
                <a:cs typeface="Arial" charset="0"/>
              </a:rPr>
              <a:t>/</a:t>
            </a:r>
            <a:r>
              <a:rPr lang="sv-SE" sz="1800" dirty="0" err="1">
                <a:latin typeface="Arial" charset="0"/>
                <a:cs typeface="Arial" charset="0"/>
              </a:rPr>
              <a:t>socioeconomic</a:t>
            </a:r>
            <a:r>
              <a:rPr lang="sv-SE" sz="1800" dirty="0">
                <a:latin typeface="Arial" charset="0"/>
                <a:cs typeface="Arial" charset="0"/>
              </a:rPr>
              <a:t> </a:t>
            </a:r>
            <a:r>
              <a:rPr lang="sv-SE" sz="1800" dirty="0" err="1">
                <a:latin typeface="Arial" charset="0"/>
                <a:cs typeface="Arial" charset="0"/>
              </a:rPr>
              <a:t>benefits</a:t>
            </a:r>
            <a:r>
              <a:rPr lang="sv-SE" sz="1800" dirty="0">
                <a:latin typeface="Arial" charset="0"/>
                <a:cs typeface="Arial" charset="0"/>
              </a:rPr>
              <a:t> </a:t>
            </a:r>
            <a:r>
              <a:rPr lang="sv-SE" sz="1800" dirty="0" err="1">
                <a:latin typeface="Arial" charset="0"/>
                <a:cs typeface="Arial" charset="0"/>
              </a:rPr>
              <a:t>outweigh</a:t>
            </a:r>
            <a:r>
              <a:rPr lang="sv-SE" sz="1800" dirty="0">
                <a:latin typeface="Arial" charset="0"/>
                <a:cs typeface="Arial" charset="0"/>
              </a:rPr>
              <a:t> the risks/</a:t>
            </a:r>
            <a:r>
              <a:rPr lang="sv-SE" sz="1800" dirty="0" err="1">
                <a:latin typeface="Arial" charset="0"/>
                <a:cs typeface="Arial" charset="0"/>
              </a:rPr>
              <a:t>unintended</a:t>
            </a:r>
            <a:r>
              <a:rPr lang="sv-SE" sz="1800" dirty="0">
                <a:latin typeface="Arial" charset="0"/>
                <a:cs typeface="Arial" charset="0"/>
              </a:rPr>
              <a:t> </a:t>
            </a:r>
            <a:r>
              <a:rPr lang="sv-SE" sz="1800" dirty="0" err="1">
                <a:latin typeface="Arial" charset="0"/>
                <a:cs typeface="Arial" charset="0"/>
              </a:rPr>
              <a:t>consequences</a:t>
            </a:r>
            <a:r>
              <a:rPr lang="sv-SE" sz="1800" dirty="0">
                <a:latin typeface="Arial" charset="0"/>
                <a:cs typeface="Arial" charset="0"/>
              </a:rPr>
              <a:t>?</a:t>
            </a:r>
          </a:p>
          <a:p>
            <a:pPr marL="0" indent="0"/>
            <a:r>
              <a:rPr lang="sv-SE" sz="1800" dirty="0" err="1">
                <a:latin typeface="Arial" charset="0"/>
                <a:cs typeface="Arial" charset="0"/>
              </a:rPr>
              <a:t>How</a:t>
            </a:r>
            <a:r>
              <a:rPr lang="sv-SE" sz="1800" dirty="0">
                <a:latin typeface="Arial" charset="0"/>
                <a:cs typeface="Arial" charset="0"/>
              </a:rPr>
              <a:t> </a:t>
            </a:r>
            <a:r>
              <a:rPr lang="sv-SE" sz="1800" dirty="0" err="1">
                <a:latin typeface="Arial" charset="0"/>
                <a:cs typeface="Arial" charset="0"/>
              </a:rPr>
              <a:t>to</a:t>
            </a:r>
            <a:r>
              <a:rPr lang="sv-SE" sz="1800" dirty="0">
                <a:latin typeface="Arial" charset="0"/>
                <a:cs typeface="Arial" charset="0"/>
              </a:rPr>
              <a:t> </a:t>
            </a:r>
            <a:r>
              <a:rPr lang="sv-SE" sz="1800" dirty="0" err="1">
                <a:latin typeface="Arial" charset="0"/>
                <a:cs typeface="Arial" charset="0"/>
              </a:rPr>
              <a:t>accomodate</a:t>
            </a:r>
            <a:r>
              <a:rPr lang="sv-SE" sz="1800" dirty="0">
                <a:latin typeface="Arial" charset="0"/>
                <a:cs typeface="Arial" charset="0"/>
              </a:rPr>
              <a:t> </a:t>
            </a:r>
            <a:r>
              <a:rPr lang="sv-SE" sz="1800" dirty="0" err="1">
                <a:latin typeface="Arial" charset="0"/>
                <a:cs typeface="Arial" charset="0"/>
              </a:rPr>
              <a:t>increased</a:t>
            </a:r>
            <a:r>
              <a:rPr lang="sv-SE" sz="1800" dirty="0">
                <a:latin typeface="Arial" charset="0"/>
                <a:cs typeface="Arial" charset="0"/>
              </a:rPr>
              <a:t> </a:t>
            </a:r>
            <a:r>
              <a:rPr lang="sv-SE" sz="1800" dirty="0" err="1">
                <a:latin typeface="Arial" charset="0"/>
                <a:cs typeface="Arial" charset="0"/>
              </a:rPr>
              <a:t>forest</a:t>
            </a:r>
            <a:r>
              <a:rPr lang="sv-SE" sz="1800" dirty="0">
                <a:latin typeface="Arial" charset="0"/>
                <a:cs typeface="Arial" charset="0"/>
              </a:rPr>
              <a:t> </a:t>
            </a:r>
            <a:r>
              <a:rPr lang="sv-SE" sz="1800" dirty="0" err="1">
                <a:latin typeface="Arial" charset="0"/>
                <a:cs typeface="Arial" charset="0"/>
              </a:rPr>
              <a:t>use</a:t>
            </a:r>
            <a:r>
              <a:rPr lang="sv-SE" sz="1800" dirty="0">
                <a:latin typeface="Arial" charset="0"/>
                <a:cs typeface="Arial" charset="0"/>
              </a:rPr>
              <a:t> </a:t>
            </a:r>
            <a:r>
              <a:rPr lang="sv-SE" sz="1800" dirty="0" err="1">
                <a:latin typeface="Arial" charset="0"/>
                <a:cs typeface="Arial" charset="0"/>
              </a:rPr>
              <a:t>with</a:t>
            </a:r>
            <a:r>
              <a:rPr lang="sv-SE" sz="1800" dirty="0">
                <a:latin typeface="Arial" charset="0"/>
                <a:cs typeface="Arial" charset="0"/>
              </a:rPr>
              <a:t> </a:t>
            </a:r>
            <a:r>
              <a:rPr lang="sv-SE" sz="1800" dirty="0" err="1">
                <a:latin typeface="Arial" charset="0"/>
                <a:cs typeface="Arial" charset="0"/>
              </a:rPr>
              <a:t>biodiversity</a:t>
            </a:r>
            <a:r>
              <a:rPr lang="sv-SE" sz="1800" dirty="0">
                <a:latin typeface="Arial" charset="0"/>
                <a:cs typeface="Arial" charset="0"/>
              </a:rPr>
              <a:t> </a:t>
            </a:r>
            <a:r>
              <a:rPr lang="sv-SE" sz="1800" dirty="0" err="1">
                <a:latin typeface="Arial" charset="0"/>
                <a:cs typeface="Arial" charset="0"/>
              </a:rPr>
              <a:t>protection</a:t>
            </a:r>
            <a:r>
              <a:rPr lang="sv-SE" sz="1800" dirty="0">
                <a:latin typeface="Arial" charset="0"/>
                <a:cs typeface="Arial" charset="0"/>
              </a:rPr>
              <a:t> (different EU policy </a:t>
            </a:r>
            <a:r>
              <a:rPr lang="sv-SE" sz="1800" dirty="0" err="1">
                <a:latin typeface="Arial" charset="0"/>
                <a:cs typeface="Arial" charset="0"/>
              </a:rPr>
              <a:t>goals</a:t>
            </a:r>
            <a:r>
              <a:rPr lang="sv-SE" sz="1800" dirty="0">
                <a:latin typeface="Arial" charset="0"/>
                <a:cs typeface="Arial" charset="0"/>
              </a:rPr>
              <a:t>)?</a:t>
            </a:r>
          </a:p>
          <a:p>
            <a:pPr marL="0" indent="0"/>
            <a:r>
              <a:rPr lang="sv-SE" sz="1800" dirty="0">
                <a:latin typeface="Arial" charset="0"/>
                <a:cs typeface="Arial" charset="0"/>
              </a:rPr>
              <a:t>A multi-</a:t>
            </a:r>
            <a:r>
              <a:rPr lang="sv-SE" sz="1800" dirty="0" err="1">
                <a:latin typeface="Arial" charset="0"/>
                <a:cs typeface="Arial" charset="0"/>
              </a:rPr>
              <a:t>sector</a:t>
            </a:r>
            <a:r>
              <a:rPr lang="sv-SE" sz="1800" dirty="0">
                <a:latin typeface="Arial" charset="0"/>
                <a:cs typeface="Arial" charset="0"/>
              </a:rPr>
              <a:t> </a:t>
            </a:r>
            <a:r>
              <a:rPr lang="sv-SE" sz="1800" dirty="0" err="1">
                <a:latin typeface="Arial" charset="0"/>
                <a:cs typeface="Arial" charset="0"/>
              </a:rPr>
              <a:t>issue</a:t>
            </a:r>
            <a:r>
              <a:rPr lang="sv-SE" sz="1800" dirty="0">
                <a:latin typeface="Arial" charset="0"/>
                <a:cs typeface="Arial" charset="0"/>
              </a:rPr>
              <a:t> – </a:t>
            </a:r>
            <a:r>
              <a:rPr lang="sv-SE" sz="1800" dirty="0" err="1">
                <a:latin typeface="Arial" charset="0"/>
                <a:cs typeface="Arial" charset="0"/>
              </a:rPr>
              <a:t>forestry</a:t>
            </a:r>
            <a:r>
              <a:rPr lang="sv-SE" sz="1800" dirty="0">
                <a:latin typeface="Arial" charset="0"/>
                <a:cs typeface="Arial" charset="0"/>
              </a:rPr>
              <a:t>, </a:t>
            </a:r>
            <a:r>
              <a:rPr lang="sv-SE" sz="1800" dirty="0" err="1">
                <a:latin typeface="Arial" charset="0"/>
                <a:cs typeface="Arial" charset="0"/>
              </a:rPr>
              <a:t>agriculture</a:t>
            </a:r>
            <a:r>
              <a:rPr lang="sv-SE" sz="1800" dirty="0">
                <a:latin typeface="Arial" charset="0"/>
                <a:cs typeface="Arial" charset="0"/>
              </a:rPr>
              <a:t>, </a:t>
            </a:r>
            <a:r>
              <a:rPr lang="sv-SE" sz="1800" dirty="0" err="1">
                <a:latin typeface="Arial" charset="0"/>
                <a:cs typeface="Arial" charset="0"/>
              </a:rPr>
              <a:t>energy</a:t>
            </a:r>
            <a:r>
              <a:rPr lang="sv-SE" sz="1800" dirty="0">
                <a:latin typeface="Arial" charset="0"/>
                <a:cs typeface="Arial" charset="0"/>
              </a:rPr>
              <a:t>, transport: focus is different in different </a:t>
            </a:r>
            <a:r>
              <a:rPr lang="sv-SE" sz="1800" dirty="0" err="1">
                <a:latin typeface="Arial" charset="0"/>
                <a:cs typeface="Arial" charset="0"/>
              </a:rPr>
              <a:t>sectors</a:t>
            </a:r>
            <a:r>
              <a:rPr lang="sv-SE" sz="1800" dirty="0">
                <a:latin typeface="Arial" charset="0"/>
                <a:cs typeface="Arial" charset="0"/>
              </a:rPr>
              <a:t>!</a:t>
            </a:r>
          </a:p>
        </p:txBody>
      </p:sp>
    </p:spTree>
    <p:extLst>
      <p:ext uri="{BB962C8B-B14F-4D97-AF65-F5344CB8AC3E}">
        <p14:creationId xmlns:p14="http://schemas.microsoft.com/office/powerpoint/2010/main" val="2748859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p:cNvGraphicFramePr>
          <p:nvPr>
            <p:extLst>
              <p:ext uri="{D42A27DB-BD31-4B8C-83A1-F6EECF244321}">
                <p14:modId xmlns:p14="http://schemas.microsoft.com/office/powerpoint/2010/main" val="604479641"/>
              </p:ext>
            </p:extLst>
          </p:nvPr>
        </p:nvGraphicFramePr>
        <p:xfrm>
          <a:off x="179388" y="411957"/>
          <a:ext cx="8964612" cy="4718240"/>
        </p:xfrm>
        <a:graphic>
          <a:graphicData uri="http://schemas.openxmlformats.org/drawingml/2006/table">
            <a:tbl>
              <a:tblPr/>
              <a:tblGrid>
                <a:gridCol w="1792155"/>
                <a:gridCol w="1792155"/>
                <a:gridCol w="1794074"/>
                <a:gridCol w="1792155"/>
                <a:gridCol w="1794073"/>
              </a:tblGrid>
              <a:tr h="184023">
                <a:tc row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1" u="none" strike="noStrike" cap="none" normalizeH="0" baseline="0" dirty="0">
                          <a:ln>
                            <a:noFill/>
                          </a:ln>
                          <a:solidFill>
                            <a:srgbClr val="FFFFFF"/>
                          </a:solidFill>
                          <a:effectLst/>
                          <a:latin typeface="Calibri" charset="0"/>
                          <a:ea typeface="Calibri" charset="0"/>
                          <a:cs typeface="Times New Roman" charset="0"/>
                        </a:rPr>
                        <a:t>Policy issues and conflicts</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1" u="none" strike="noStrike" cap="none" normalizeH="0" baseline="0" dirty="0" smtClean="0">
                          <a:ln>
                            <a:noFill/>
                          </a:ln>
                          <a:solidFill>
                            <a:srgbClr val="FFFFFF"/>
                          </a:solidFill>
                          <a:effectLst/>
                          <a:latin typeface="Calibri" charset="0"/>
                          <a:ea typeface="Calibri" charset="0"/>
                          <a:cs typeface="Times New Roman" charset="0"/>
                        </a:rPr>
                        <a:t>Dominant frames</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v-SE"/>
                    </a:p>
                  </a:txBody>
                  <a:tcPr/>
                </a:tc>
                <a:tc hMerge="1">
                  <a:txBody>
                    <a:bodyPr/>
                    <a:lstStyle/>
                    <a:p>
                      <a:endParaRPr lang="sv-SE"/>
                    </a:p>
                  </a:txBody>
                  <a:tcPr/>
                </a:tc>
                <a:tc hMerge="1">
                  <a:txBody>
                    <a:bodyPr/>
                    <a:lstStyle/>
                    <a:p>
                      <a:endParaRPr lang="sv-SE"/>
                    </a:p>
                  </a:txBody>
                  <a:tcPr/>
                </a:tc>
              </a:tr>
              <a:tr h="513179">
                <a:tc vMerge="1">
                  <a:txBody>
                    <a:bodyPr/>
                    <a:lstStyle/>
                    <a:p>
                      <a:endParaRPr lang="sv-SE"/>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Bioenergy for green growth</a:t>
                      </a:r>
                      <a:endParaRPr kumimoji="0" lang="sv-SE" sz="12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Bioenergy for energy security </a:t>
                      </a:r>
                      <a:endParaRPr kumimoji="0" lang="sv-SE" sz="12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Bioenergy for rural development</a:t>
                      </a:r>
                      <a:endParaRPr kumimoji="0" lang="sv-SE" sz="12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Bioenergy for climate </a:t>
                      </a:r>
                      <a:endParaRPr kumimoji="0" lang="sv-SE" sz="12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636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Availability of land and natural resources</a:t>
                      </a:r>
                      <a:endParaRPr kumimoji="0" lang="sv-SE" sz="1200" b="1" i="0" u="none" strike="noStrike" cap="none" normalizeH="0" baseline="0" dirty="0">
                        <a:ln>
                          <a:noFill/>
                        </a:ln>
                        <a:solidFill>
                          <a:srgbClr val="FFFFFF"/>
                        </a:solidFill>
                        <a:effectLst/>
                        <a:latin typeface="Calibri" charset="0"/>
                        <a:ea typeface="Calibri" charset="0"/>
                        <a:cs typeface="Times New Roman"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0" i="0" u="none" strike="noStrike" cap="none" normalizeH="0" baseline="0" dirty="0">
                          <a:ln>
                            <a:noFill/>
                          </a:ln>
                          <a:solidFill>
                            <a:srgbClr val="FFFFFF"/>
                          </a:solidFill>
                          <a:effectLst/>
                          <a:latin typeface="Calibri" charset="0"/>
                          <a:ea typeface="Calibri" charset="0"/>
                          <a:cs typeface="Times New Roman" charset="0"/>
                        </a:rPr>
                        <a:t> </a:t>
                      </a:r>
                      <a:endParaRPr kumimoji="0" lang="sv-SE" sz="12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Wood supply and mobilisation; pricing of wood energy may divert timber markets</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Dependency on bioenergy import from developing countries; food vs. fuel supply</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Food production vs. energy production; negative impacts on recreational values</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a:ln>
                            <a:noFill/>
                          </a:ln>
                          <a:solidFill>
                            <a:srgbClr val="FFFFFF"/>
                          </a:solidFill>
                          <a:effectLst/>
                          <a:latin typeface="Calibri" charset="0"/>
                          <a:ea typeface="Calibri" charset="0"/>
                          <a:cs typeface="Times New Roman" charset="0"/>
                        </a:rPr>
                        <a:t>Forests as carbon sinks threatened</a:t>
                      </a:r>
                      <a:endParaRPr kumimoji="0" lang="sv-SE" sz="1100" b="0" i="0" u="none" strike="noStrike" cap="none" normalizeH="0" baseline="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24">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Biodiversity protection</a:t>
                      </a:r>
                      <a:endParaRPr kumimoji="0" lang="sv-SE" sz="1200" b="1"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Intensive biomass production detrimental to biodiversity; protected forests threatened</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v-SE"/>
                    </a:p>
                  </a:txBody>
                  <a:tcPr/>
                </a:tc>
                <a:tc hMerge="1">
                  <a:txBody>
                    <a:bodyPr/>
                    <a:lstStyle/>
                    <a:p>
                      <a:endParaRPr lang="sv-SE"/>
                    </a:p>
                  </a:txBody>
                  <a:tcPr/>
                </a:tc>
                <a:tc hMerge="1">
                  <a:txBody>
                    <a:bodyPr/>
                    <a:lstStyle/>
                    <a:p>
                      <a:endParaRPr lang="sv-SE"/>
                    </a:p>
                  </a:txBody>
                  <a:tcPr/>
                </a:tc>
              </a:tr>
              <a:tr h="463296">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Climate change</a:t>
                      </a:r>
                      <a:endParaRPr kumimoji="0" lang="sv-SE" sz="1200" b="1"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Intensive biomass production for biofuels may increase GHG emissions</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 </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v-SE"/>
                    </a:p>
                  </a:txBody>
                  <a:tcPr/>
                </a:tc>
                <a:tc hMerge="1">
                  <a:txBody>
                    <a:bodyPr/>
                    <a:lstStyle/>
                    <a:p>
                      <a:endParaRPr lang="sv-SE"/>
                    </a:p>
                  </a:txBody>
                  <a:tcPr/>
                </a:tc>
                <a:tc hMerge="1">
                  <a:txBody>
                    <a:bodyPr/>
                    <a:lstStyle/>
                    <a:p>
                      <a:endParaRPr lang="sv-SE"/>
                    </a:p>
                  </a:txBody>
                  <a:tcPr/>
                </a:tc>
              </a:tr>
              <a:tr h="205272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200" b="1" i="0" u="none" strike="noStrike" cap="none" normalizeH="0" baseline="0" dirty="0">
                          <a:ln>
                            <a:noFill/>
                          </a:ln>
                          <a:solidFill>
                            <a:srgbClr val="FFFFFF"/>
                          </a:solidFill>
                          <a:effectLst/>
                          <a:latin typeface="Calibri" charset="0"/>
                          <a:ea typeface="Calibri" charset="0"/>
                          <a:cs typeface="Times New Roman" charset="0"/>
                        </a:rPr>
                        <a:t>Equity and sustainability</a:t>
                      </a:r>
                      <a:endParaRPr kumimoji="0" lang="sv-SE" sz="1200" b="1"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a:ln>
                            <a:noFill/>
                          </a:ln>
                          <a:solidFill>
                            <a:srgbClr val="FFFFFF"/>
                          </a:solidFill>
                          <a:effectLst/>
                          <a:latin typeface="Calibri" charset="0"/>
                          <a:ea typeface="Calibri" charset="0"/>
                          <a:cs typeface="Times New Roman" charset="0"/>
                        </a:rPr>
                        <a:t>Socio-economic concerns both within Europe and in third world countries</a:t>
                      </a:r>
                      <a:endParaRPr kumimoji="0" lang="sv-SE" sz="1100" b="0" i="0" u="none" strike="noStrike" cap="none" normalizeH="0" baseline="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Socio-economic concerns both within Europe and in third world countries </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Entrepreneurship with sustainability concerns?; Livelihoods for forest-dependent communities particularly in developing countries threatened incl. indigenous peoples </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1100" b="0" i="0" u="none" strike="noStrike" cap="none" normalizeH="0" baseline="0" dirty="0">
                          <a:ln>
                            <a:noFill/>
                          </a:ln>
                          <a:solidFill>
                            <a:srgbClr val="FFFFFF"/>
                          </a:solidFill>
                          <a:effectLst/>
                          <a:latin typeface="Calibri" charset="0"/>
                          <a:ea typeface="Calibri" charset="0"/>
                          <a:cs typeface="Times New Roman" charset="0"/>
                        </a:rPr>
                        <a:t>Distribution of climate emission rights and responsibilities</a:t>
                      </a:r>
                      <a:endParaRPr kumimoji="0" lang="sv-SE" sz="1100" b="0" i="0" u="none" strike="noStrike" cap="none" normalizeH="0" baseline="0" dirty="0">
                        <a:ln>
                          <a:noFill/>
                        </a:ln>
                        <a:solidFill>
                          <a:srgbClr val="FFFFFF"/>
                        </a:solidFill>
                        <a:effectLst/>
                        <a:latin typeface="Calibri" charset="0"/>
                        <a:ea typeface="Calibri" charset="0"/>
                        <a:cs typeface="Times New Roman" charset="0"/>
                      </a:endParaRPr>
                    </a:p>
                  </a:txBody>
                  <a:tcPr marL="60395" marR="603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397265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2400" dirty="0" err="1">
                <a:latin typeface="Arial Black" charset="0"/>
              </a:rPr>
              <a:t>Summary</a:t>
            </a:r>
            <a:r>
              <a:rPr lang="sv-SE" sz="2400" dirty="0">
                <a:latin typeface="Arial Black" charset="0"/>
              </a:rPr>
              <a:t>: policy </a:t>
            </a:r>
            <a:r>
              <a:rPr lang="sv-SE" sz="2400" dirty="0" err="1">
                <a:latin typeface="Arial Black" charset="0"/>
              </a:rPr>
              <a:t>conflicts</a:t>
            </a:r>
            <a:r>
              <a:rPr lang="sv-SE" sz="2400" dirty="0">
                <a:latin typeface="Arial Black" charset="0"/>
              </a:rPr>
              <a:t>/</a:t>
            </a:r>
            <a:r>
              <a:rPr lang="sv-SE" sz="2400" dirty="0" err="1">
                <a:latin typeface="Arial Black" charset="0"/>
              </a:rPr>
              <a:t>synergies</a:t>
            </a:r>
            <a:endParaRPr lang="sv-SE" sz="2400" dirty="0">
              <a:latin typeface="Times" charset="0"/>
            </a:endParaRPr>
          </a:p>
        </p:txBody>
      </p:sp>
      <p:sp>
        <p:nvSpPr>
          <p:cNvPr id="1945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1800" dirty="0">
                <a:latin typeface="Arial" charset="0"/>
                <a:cs typeface="Arial" charset="0"/>
              </a:rPr>
              <a:t>EU </a:t>
            </a:r>
            <a:r>
              <a:rPr lang="sv-SE" sz="1800" dirty="0" err="1">
                <a:latin typeface="Arial" charset="0"/>
                <a:cs typeface="Arial" charset="0"/>
              </a:rPr>
              <a:t>bioenergy</a:t>
            </a:r>
            <a:r>
              <a:rPr lang="sv-SE" sz="1800" dirty="0">
                <a:latin typeface="Arial" charset="0"/>
                <a:cs typeface="Arial" charset="0"/>
              </a:rPr>
              <a:t> policy </a:t>
            </a:r>
            <a:r>
              <a:rPr lang="sv-SE" sz="1800" dirty="0" err="1">
                <a:latin typeface="Arial" charset="0"/>
                <a:cs typeface="Arial" charset="0"/>
              </a:rPr>
              <a:t>potentially</a:t>
            </a:r>
            <a:r>
              <a:rPr lang="sv-SE" sz="1800" dirty="0">
                <a:latin typeface="Arial" charset="0"/>
                <a:cs typeface="Arial" charset="0"/>
              </a:rPr>
              <a:t> </a:t>
            </a:r>
            <a:r>
              <a:rPr lang="sv-SE" sz="1800" dirty="0" err="1">
                <a:latin typeface="Arial" charset="0"/>
                <a:cs typeface="Arial" charset="0"/>
              </a:rPr>
              <a:t>counteract</a:t>
            </a:r>
            <a:r>
              <a:rPr lang="sv-SE" sz="1800" dirty="0">
                <a:latin typeface="Arial" charset="0"/>
                <a:cs typeface="Arial" charset="0"/>
              </a:rPr>
              <a:t> EU </a:t>
            </a:r>
            <a:r>
              <a:rPr lang="sv-SE" sz="1800" dirty="0" err="1">
                <a:latin typeface="Arial" charset="0"/>
                <a:cs typeface="Arial" charset="0"/>
              </a:rPr>
              <a:t>targets</a:t>
            </a:r>
            <a:r>
              <a:rPr lang="sv-SE" sz="1800" dirty="0">
                <a:latin typeface="Arial" charset="0"/>
                <a:cs typeface="Arial" charset="0"/>
              </a:rPr>
              <a:t> </a:t>
            </a:r>
            <a:r>
              <a:rPr lang="sv-SE" sz="1800" dirty="0" err="1">
                <a:latin typeface="Arial" charset="0"/>
                <a:cs typeface="Arial" charset="0"/>
              </a:rPr>
              <a:t>regarding</a:t>
            </a:r>
            <a:r>
              <a:rPr lang="sv-SE" sz="1800" dirty="0">
                <a:latin typeface="Arial" charset="0"/>
                <a:cs typeface="Arial" charset="0"/>
              </a:rPr>
              <a:t> </a:t>
            </a:r>
            <a:r>
              <a:rPr lang="sv-SE" sz="1800" dirty="0" err="1">
                <a:latin typeface="Arial" charset="0"/>
                <a:cs typeface="Arial" charset="0"/>
              </a:rPr>
              <a:t>biodiversity</a:t>
            </a:r>
            <a:r>
              <a:rPr lang="sv-SE" sz="1800" dirty="0">
                <a:latin typeface="Arial" charset="0"/>
                <a:cs typeface="Arial" charset="0"/>
              </a:rPr>
              <a:t>, land </a:t>
            </a:r>
            <a:r>
              <a:rPr lang="sv-SE" sz="1800" dirty="0" err="1">
                <a:latin typeface="Arial" charset="0"/>
                <a:cs typeface="Arial" charset="0"/>
              </a:rPr>
              <a:t>use</a:t>
            </a:r>
            <a:r>
              <a:rPr lang="sv-SE" sz="1800" dirty="0">
                <a:latin typeface="Arial" charset="0"/>
                <a:cs typeface="Arial" charset="0"/>
              </a:rPr>
              <a:t> </a:t>
            </a:r>
            <a:r>
              <a:rPr lang="sv-SE" sz="1800" dirty="0" err="1">
                <a:latin typeface="Arial" charset="0"/>
                <a:cs typeface="Arial" charset="0"/>
              </a:rPr>
              <a:t>change</a:t>
            </a:r>
            <a:r>
              <a:rPr lang="sv-SE" sz="1800" dirty="0">
                <a:latin typeface="Arial" charset="0"/>
                <a:cs typeface="Arial" charset="0"/>
              </a:rPr>
              <a:t> and GHG-</a:t>
            </a:r>
            <a:r>
              <a:rPr lang="sv-SE" sz="1800" dirty="0" err="1">
                <a:latin typeface="Arial" charset="0"/>
                <a:cs typeface="Arial" charset="0"/>
              </a:rPr>
              <a:t>mitigation</a:t>
            </a:r>
            <a:r>
              <a:rPr lang="sv-SE" sz="1800" dirty="0">
                <a:latin typeface="Arial" charset="0"/>
                <a:cs typeface="Arial" charset="0"/>
              </a:rPr>
              <a:t>. </a:t>
            </a:r>
            <a:r>
              <a:rPr lang="sv-SE" sz="1800" dirty="0" err="1">
                <a:latin typeface="Arial" charset="0"/>
                <a:cs typeface="Arial" charset="0"/>
              </a:rPr>
              <a:t>What</a:t>
            </a:r>
            <a:r>
              <a:rPr lang="sv-SE" sz="1800" dirty="0">
                <a:latin typeface="Arial" charset="0"/>
                <a:cs typeface="Arial" charset="0"/>
              </a:rPr>
              <a:t> </a:t>
            </a:r>
            <a:r>
              <a:rPr lang="sv-SE" sz="1800" dirty="0" err="1">
                <a:latin typeface="Arial" charset="0"/>
                <a:cs typeface="Arial" charset="0"/>
              </a:rPr>
              <a:t>will</a:t>
            </a:r>
            <a:r>
              <a:rPr lang="sv-SE" sz="1800" dirty="0">
                <a:latin typeface="Arial" charset="0"/>
                <a:cs typeface="Arial" charset="0"/>
              </a:rPr>
              <a:t> be </a:t>
            </a:r>
            <a:r>
              <a:rPr lang="sv-SE" sz="1800" dirty="0" err="1">
                <a:latin typeface="Arial" charset="0"/>
                <a:cs typeface="Arial" charset="0"/>
              </a:rPr>
              <a:t>prioritised</a:t>
            </a:r>
            <a:r>
              <a:rPr lang="sv-SE" sz="1800" dirty="0">
                <a:latin typeface="Arial" charset="0"/>
                <a:cs typeface="Arial" charset="0"/>
              </a:rPr>
              <a:t>?</a:t>
            </a:r>
          </a:p>
          <a:p>
            <a:r>
              <a:rPr lang="sv-SE" sz="1800" dirty="0" err="1">
                <a:latin typeface="Arial" charset="0"/>
                <a:cs typeface="Arial" charset="0"/>
              </a:rPr>
              <a:t>Also</a:t>
            </a:r>
            <a:r>
              <a:rPr lang="sv-SE" sz="1800" dirty="0">
                <a:latin typeface="Arial" charset="0"/>
                <a:cs typeface="Arial" charset="0"/>
              </a:rPr>
              <a:t> potential </a:t>
            </a:r>
            <a:r>
              <a:rPr lang="sv-SE" sz="1800" dirty="0" err="1">
                <a:latin typeface="Arial" charset="0"/>
                <a:cs typeface="Arial" charset="0"/>
              </a:rPr>
              <a:t>synergies</a:t>
            </a:r>
            <a:r>
              <a:rPr lang="sv-SE" sz="1800" dirty="0">
                <a:latin typeface="Arial" charset="0"/>
                <a:cs typeface="Arial" charset="0"/>
              </a:rPr>
              <a:t> </a:t>
            </a:r>
            <a:r>
              <a:rPr lang="sv-SE" sz="1800" dirty="0" err="1">
                <a:latin typeface="Arial" charset="0"/>
                <a:cs typeface="Arial" charset="0"/>
              </a:rPr>
              <a:t>between</a:t>
            </a:r>
            <a:r>
              <a:rPr lang="sv-SE" sz="1800" dirty="0">
                <a:latin typeface="Arial" charset="0"/>
                <a:cs typeface="Arial" charset="0"/>
              </a:rPr>
              <a:t> </a:t>
            </a:r>
            <a:r>
              <a:rPr lang="sv-SE" sz="1800" dirty="0" err="1">
                <a:latin typeface="Arial" charset="0"/>
                <a:cs typeface="Arial" charset="0"/>
              </a:rPr>
              <a:t>bioenergy</a:t>
            </a:r>
            <a:r>
              <a:rPr lang="sv-SE" sz="1800" dirty="0">
                <a:latin typeface="Arial" charset="0"/>
                <a:cs typeface="Arial" charset="0"/>
              </a:rPr>
              <a:t> and </a:t>
            </a:r>
            <a:r>
              <a:rPr lang="sv-SE" sz="1800" dirty="0" err="1">
                <a:latin typeface="Arial" charset="0"/>
                <a:cs typeface="Arial" charset="0"/>
              </a:rPr>
              <a:t>nature</a:t>
            </a:r>
            <a:r>
              <a:rPr lang="sv-SE" sz="1800" dirty="0">
                <a:latin typeface="Arial" charset="0"/>
                <a:cs typeface="Arial" charset="0"/>
              </a:rPr>
              <a:t> </a:t>
            </a:r>
            <a:r>
              <a:rPr lang="sv-SE" sz="1800" dirty="0" err="1">
                <a:latin typeface="Arial" charset="0"/>
                <a:cs typeface="Arial" charset="0"/>
              </a:rPr>
              <a:t>conservation</a:t>
            </a:r>
            <a:r>
              <a:rPr lang="sv-SE" sz="1800" dirty="0">
                <a:latin typeface="Arial" charset="0"/>
                <a:cs typeface="Arial" charset="0"/>
              </a:rPr>
              <a:t> (</a:t>
            </a:r>
            <a:r>
              <a:rPr lang="sv-SE" sz="1800" dirty="0" err="1">
                <a:latin typeface="Arial" charset="0"/>
                <a:cs typeface="Arial" charset="0"/>
              </a:rPr>
              <a:t>forest</a:t>
            </a:r>
            <a:r>
              <a:rPr lang="sv-SE" sz="1800" dirty="0">
                <a:latin typeface="Arial" charset="0"/>
                <a:cs typeface="Arial" charset="0"/>
              </a:rPr>
              <a:t> </a:t>
            </a:r>
            <a:r>
              <a:rPr lang="sv-SE" sz="1800" dirty="0" err="1">
                <a:latin typeface="Arial" charset="0"/>
                <a:cs typeface="Arial" charset="0"/>
              </a:rPr>
              <a:t>residues</a:t>
            </a:r>
            <a:r>
              <a:rPr lang="sv-SE" sz="1800" dirty="0">
                <a:latin typeface="Arial" charset="0"/>
                <a:cs typeface="Arial" charset="0"/>
              </a:rPr>
              <a:t> – less </a:t>
            </a:r>
            <a:r>
              <a:rPr lang="sv-SE" sz="1800" dirty="0" err="1">
                <a:latin typeface="Arial" charset="0"/>
                <a:cs typeface="Arial" charset="0"/>
              </a:rPr>
              <a:t>fire</a:t>
            </a:r>
            <a:r>
              <a:rPr lang="sv-SE" sz="1800" dirty="0">
                <a:latin typeface="Arial" charset="0"/>
                <a:cs typeface="Arial" charset="0"/>
              </a:rPr>
              <a:t> risk; </a:t>
            </a:r>
            <a:r>
              <a:rPr lang="sv-SE" sz="1800" dirty="0" err="1">
                <a:latin typeface="Arial" charset="0"/>
                <a:cs typeface="Arial" charset="0"/>
              </a:rPr>
              <a:t>grass</a:t>
            </a:r>
            <a:r>
              <a:rPr lang="sv-SE" sz="1800" dirty="0">
                <a:latin typeface="Arial" charset="0"/>
                <a:cs typeface="Arial" charset="0"/>
              </a:rPr>
              <a:t> </a:t>
            </a:r>
            <a:r>
              <a:rPr lang="sv-SE" sz="1800" dirty="0" err="1">
                <a:latin typeface="Arial" charset="0"/>
                <a:cs typeface="Arial" charset="0"/>
              </a:rPr>
              <a:t>cuttings</a:t>
            </a:r>
            <a:r>
              <a:rPr lang="sv-SE" sz="1800" dirty="0">
                <a:latin typeface="Arial" charset="0"/>
                <a:cs typeface="Arial" charset="0"/>
              </a:rPr>
              <a:t> – </a:t>
            </a:r>
            <a:r>
              <a:rPr lang="sv-SE" sz="1800" dirty="0" err="1">
                <a:latin typeface="Arial" charset="0"/>
                <a:cs typeface="Arial" charset="0"/>
              </a:rPr>
              <a:t>open</a:t>
            </a:r>
            <a:r>
              <a:rPr lang="sv-SE" sz="1800" dirty="0">
                <a:latin typeface="Arial" charset="0"/>
                <a:cs typeface="Arial" charset="0"/>
              </a:rPr>
              <a:t> landscape).</a:t>
            </a:r>
          </a:p>
          <a:p>
            <a:r>
              <a:rPr lang="sv-SE" sz="1800" dirty="0" err="1">
                <a:latin typeface="Arial" charset="0"/>
                <a:cs typeface="Arial" charset="0"/>
              </a:rPr>
              <a:t>Impact</a:t>
            </a:r>
            <a:r>
              <a:rPr lang="sv-SE" sz="1800" dirty="0">
                <a:latin typeface="Arial" charset="0"/>
                <a:cs typeface="Arial" charset="0"/>
              </a:rPr>
              <a:t> on </a:t>
            </a:r>
            <a:r>
              <a:rPr lang="sv-SE" sz="1800" dirty="0" err="1">
                <a:latin typeface="Arial" charset="0"/>
                <a:cs typeface="Arial" charset="0"/>
              </a:rPr>
              <a:t>wood</a:t>
            </a:r>
            <a:r>
              <a:rPr lang="sv-SE" sz="1800" dirty="0">
                <a:latin typeface="Arial" charset="0"/>
                <a:cs typeface="Arial" charset="0"/>
              </a:rPr>
              <a:t> </a:t>
            </a:r>
            <a:r>
              <a:rPr lang="sv-SE" sz="1800" dirty="0" err="1">
                <a:latin typeface="Arial" charset="0"/>
                <a:cs typeface="Arial" charset="0"/>
              </a:rPr>
              <a:t>prices</a:t>
            </a:r>
            <a:r>
              <a:rPr lang="sv-SE" sz="1800" dirty="0">
                <a:latin typeface="Arial" charset="0"/>
                <a:cs typeface="Arial" charset="0"/>
              </a:rPr>
              <a:t>/import </a:t>
            </a:r>
            <a:r>
              <a:rPr lang="sv-SE" sz="1800" dirty="0" err="1">
                <a:latin typeface="Arial" charset="0"/>
                <a:cs typeface="Arial" charset="0"/>
              </a:rPr>
              <a:t>needs</a:t>
            </a:r>
            <a:r>
              <a:rPr lang="sv-SE" sz="1800" dirty="0">
                <a:latin typeface="Arial" charset="0"/>
                <a:cs typeface="Arial" charset="0"/>
              </a:rPr>
              <a:t>?</a:t>
            </a:r>
          </a:p>
          <a:p>
            <a:r>
              <a:rPr lang="sv-SE" sz="1800" dirty="0">
                <a:latin typeface="Arial" charset="0"/>
                <a:cs typeface="Arial" charset="0"/>
              </a:rPr>
              <a:t>Forest </a:t>
            </a:r>
            <a:r>
              <a:rPr lang="sv-SE" sz="1800" dirty="0" err="1">
                <a:latin typeface="Arial" charset="0"/>
                <a:cs typeface="Arial" charset="0"/>
              </a:rPr>
              <a:t>plantations</a:t>
            </a:r>
            <a:r>
              <a:rPr lang="sv-SE" sz="1800" dirty="0">
                <a:latin typeface="Arial" charset="0"/>
                <a:cs typeface="Arial" charset="0"/>
              </a:rPr>
              <a:t> for </a:t>
            </a:r>
            <a:r>
              <a:rPr lang="sv-SE" sz="1800" dirty="0" err="1">
                <a:latin typeface="Arial" charset="0"/>
                <a:cs typeface="Arial" charset="0"/>
              </a:rPr>
              <a:t>biomass</a:t>
            </a:r>
            <a:r>
              <a:rPr lang="sv-SE" sz="1800" dirty="0">
                <a:latin typeface="Arial" charset="0"/>
                <a:cs typeface="Arial" charset="0"/>
              </a:rPr>
              <a:t> </a:t>
            </a:r>
            <a:r>
              <a:rPr lang="sv-SE" sz="1800" dirty="0" err="1">
                <a:latin typeface="Arial" charset="0"/>
                <a:cs typeface="Arial" charset="0"/>
              </a:rPr>
              <a:t>versus</a:t>
            </a:r>
            <a:r>
              <a:rPr lang="sv-SE" sz="1800" dirty="0">
                <a:latin typeface="Arial" charset="0"/>
                <a:cs typeface="Arial" charset="0"/>
              </a:rPr>
              <a:t> </a:t>
            </a:r>
            <a:r>
              <a:rPr lang="sv-SE" sz="1800" dirty="0" err="1">
                <a:latin typeface="Arial" charset="0"/>
                <a:cs typeface="Arial" charset="0"/>
              </a:rPr>
              <a:t>forests</a:t>
            </a:r>
            <a:r>
              <a:rPr lang="sv-SE" sz="1800" dirty="0">
                <a:latin typeface="Arial" charset="0"/>
                <a:cs typeface="Arial" charset="0"/>
              </a:rPr>
              <a:t> as </a:t>
            </a:r>
            <a:r>
              <a:rPr lang="sv-SE" sz="1800" dirty="0" err="1">
                <a:latin typeface="Arial" charset="0"/>
                <a:cs typeface="Arial" charset="0"/>
              </a:rPr>
              <a:t>carbon</a:t>
            </a:r>
            <a:r>
              <a:rPr lang="sv-SE" sz="1800" dirty="0">
                <a:latin typeface="Arial" charset="0"/>
                <a:cs typeface="Arial" charset="0"/>
              </a:rPr>
              <a:t> sinks and anti-</a:t>
            </a:r>
            <a:r>
              <a:rPr lang="sv-SE" sz="1800" dirty="0" err="1">
                <a:latin typeface="Arial" charset="0"/>
                <a:cs typeface="Arial" charset="0"/>
              </a:rPr>
              <a:t>deforestation</a:t>
            </a:r>
            <a:r>
              <a:rPr lang="sv-SE" sz="1800" dirty="0">
                <a:latin typeface="Arial" charset="0"/>
                <a:cs typeface="Arial" charset="0"/>
              </a:rPr>
              <a:t>/</a:t>
            </a:r>
            <a:r>
              <a:rPr lang="sv-SE" sz="1800" dirty="0" err="1">
                <a:latin typeface="Arial" charset="0"/>
                <a:cs typeface="Arial" charset="0"/>
              </a:rPr>
              <a:t>biodiversity</a:t>
            </a:r>
            <a:r>
              <a:rPr lang="sv-SE" sz="1800" dirty="0">
                <a:latin typeface="Arial" charset="0"/>
                <a:cs typeface="Arial" charset="0"/>
              </a:rPr>
              <a:t>?</a:t>
            </a:r>
          </a:p>
          <a:p>
            <a:r>
              <a:rPr lang="sv-SE" sz="1800" dirty="0" err="1">
                <a:latin typeface="Arial" charset="0"/>
                <a:cs typeface="Arial" charset="0"/>
              </a:rPr>
              <a:t>Exploitation</a:t>
            </a:r>
            <a:r>
              <a:rPr lang="sv-SE" sz="1800" dirty="0">
                <a:latin typeface="Arial" charset="0"/>
                <a:cs typeface="Arial" charset="0"/>
              </a:rPr>
              <a:t> </a:t>
            </a:r>
            <a:r>
              <a:rPr lang="sv-SE" sz="1800" dirty="0" err="1">
                <a:latin typeface="Arial" charset="0"/>
                <a:cs typeface="Arial" charset="0"/>
              </a:rPr>
              <a:t>of</a:t>
            </a:r>
            <a:r>
              <a:rPr lang="sv-SE" sz="1800" dirty="0">
                <a:latin typeface="Arial" charset="0"/>
                <a:cs typeface="Arial" charset="0"/>
              </a:rPr>
              <a:t> </a:t>
            </a:r>
            <a:r>
              <a:rPr lang="sv-SE" sz="1800" dirty="0" err="1">
                <a:latin typeface="Arial" charset="0"/>
                <a:cs typeface="Arial" charset="0"/>
              </a:rPr>
              <a:t>poor</a:t>
            </a:r>
            <a:r>
              <a:rPr lang="sv-SE" sz="1800" dirty="0">
                <a:latin typeface="Arial" charset="0"/>
                <a:cs typeface="Arial" charset="0"/>
              </a:rPr>
              <a:t> regions </a:t>
            </a:r>
            <a:r>
              <a:rPr lang="sv-SE" sz="1800" dirty="0" err="1">
                <a:latin typeface="Arial" charset="0"/>
                <a:cs typeface="Arial" charset="0"/>
              </a:rPr>
              <a:t>to</a:t>
            </a:r>
            <a:r>
              <a:rPr lang="sv-SE" sz="1800" dirty="0">
                <a:latin typeface="Arial" charset="0"/>
                <a:cs typeface="Arial" charset="0"/>
              </a:rPr>
              <a:t> </a:t>
            </a:r>
            <a:r>
              <a:rPr lang="sv-SE" sz="1800" dirty="0" err="1">
                <a:latin typeface="Arial" charset="0"/>
                <a:cs typeface="Arial" charset="0"/>
              </a:rPr>
              <a:t>produce</a:t>
            </a:r>
            <a:r>
              <a:rPr lang="sv-SE" sz="1800" dirty="0">
                <a:latin typeface="Arial" charset="0"/>
                <a:cs typeface="Arial" charset="0"/>
              </a:rPr>
              <a:t> </a:t>
            </a:r>
            <a:r>
              <a:rPr lang="sv-SE" sz="1800" dirty="0" err="1">
                <a:latin typeface="Arial" charset="0"/>
                <a:cs typeface="Arial" charset="0"/>
              </a:rPr>
              <a:t>cheap</a:t>
            </a:r>
            <a:r>
              <a:rPr lang="sv-SE" sz="1800" dirty="0">
                <a:latin typeface="Arial" charset="0"/>
                <a:cs typeface="Arial" charset="0"/>
              </a:rPr>
              <a:t> </a:t>
            </a:r>
            <a:r>
              <a:rPr lang="sv-SE" sz="1800" dirty="0" err="1">
                <a:latin typeface="Arial" charset="0"/>
                <a:cs typeface="Arial" charset="0"/>
              </a:rPr>
              <a:t>biofuels</a:t>
            </a:r>
            <a:r>
              <a:rPr lang="sv-SE" sz="1800" dirty="0">
                <a:latin typeface="Arial" charset="0"/>
                <a:cs typeface="Arial" charset="0"/>
              </a:rPr>
              <a:t> for the </a:t>
            </a:r>
            <a:r>
              <a:rPr lang="sv-SE" sz="1800" dirty="0" err="1">
                <a:latin typeface="Arial" charset="0"/>
                <a:cs typeface="Arial" charset="0"/>
              </a:rPr>
              <a:t>rich</a:t>
            </a:r>
            <a:r>
              <a:rPr lang="sv-SE" sz="1800" dirty="0">
                <a:latin typeface="Arial" charset="0"/>
                <a:cs typeface="Arial" charset="0"/>
              </a:rPr>
              <a:t> – or </a:t>
            </a:r>
            <a:r>
              <a:rPr lang="sv-SE" sz="1800" dirty="0" err="1" smtClean="0">
                <a:latin typeface="Arial" charset="0"/>
                <a:cs typeface="Arial" charset="0"/>
              </a:rPr>
              <a:t>beneficial</a:t>
            </a:r>
            <a:r>
              <a:rPr lang="sv-SE" sz="1800" dirty="0" smtClean="0">
                <a:latin typeface="Arial" charset="0"/>
                <a:cs typeface="Arial" charset="0"/>
              </a:rPr>
              <a:t> </a:t>
            </a:r>
            <a:r>
              <a:rPr lang="sv-SE" sz="1800" dirty="0">
                <a:latin typeface="Arial" charset="0"/>
                <a:cs typeface="Arial" charset="0"/>
              </a:rPr>
              <a:t>for </a:t>
            </a:r>
            <a:r>
              <a:rPr lang="sv-SE" sz="1800" dirty="0" err="1">
                <a:latin typeface="Arial" charset="0"/>
                <a:cs typeface="Arial" charset="0"/>
              </a:rPr>
              <a:t>poor</a:t>
            </a:r>
            <a:r>
              <a:rPr lang="sv-SE" sz="1800" dirty="0">
                <a:latin typeface="Arial" charset="0"/>
                <a:cs typeface="Arial" charset="0"/>
              </a:rPr>
              <a:t> regions?</a:t>
            </a:r>
          </a:p>
        </p:txBody>
      </p:sp>
    </p:spTree>
    <p:extLst>
      <p:ext uri="{BB962C8B-B14F-4D97-AF65-F5344CB8AC3E}">
        <p14:creationId xmlns:p14="http://schemas.microsoft.com/office/powerpoint/2010/main" val="391071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dirty="0" err="1" smtClean="0">
                <a:latin typeface="Arial Black" charset="0"/>
              </a:rPr>
              <a:t>Prospects</a:t>
            </a:r>
            <a:r>
              <a:rPr lang="sv-SE" dirty="0" smtClean="0">
                <a:latin typeface="Arial Black" charset="0"/>
              </a:rPr>
              <a:t> </a:t>
            </a:r>
            <a:r>
              <a:rPr lang="sv-SE" dirty="0" err="1" smtClean="0">
                <a:latin typeface="Arial Black" charset="0"/>
              </a:rPr>
              <a:t>to</a:t>
            </a:r>
            <a:r>
              <a:rPr lang="sv-SE" dirty="0" smtClean="0">
                <a:latin typeface="Arial Black" charset="0"/>
              </a:rPr>
              <a:t> </a:t>
            </a:r>
            <a:r>
              <a:rPr lang="sv-SE" dirty="0" err="1" smtClean="0">
                <a:latin typeface="Arial Black" charset="0"/>
              </a:rPr>
              <a:t>overcome</a:t>
            </a:r>
            <a:r>
              <a:rPr lang="sv-SE" dirty="0" smtClean="0">
                <a:latin typeface="Arial Black" charset="0"/>
              </a:rPr>
              <a:t> </a:t>
            </a:r>
            <a:r>
              <a:rPr lang="sv-SE" dirty="0" err="1" smtClean="0">
                <a:latin typeface="Arial Black" charset="0"/>
              </a:rPr>
              <a:t>conflicts</a:t>
            </a:r>
            <a:r>
              <a:rPr lang="sv-SE" dirty="0" smtClean="0">
                <a:latin typeface="Arial Black" charset="0"/>
              </a:rPr>
              <a:t>:</a:t>
            </a:r>
            <a:endParaRPr lang="sv-SE" dirty="0">
              <a:latin typeface="Arial Black" charset="0"/>
            </a:endParaRPr>
          </a:p>
        </p:txBody>
      </p:sp>
      <p:sp>
        <p:nvSpPr>
          <p:cNvPr id="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sz="1800" b="1" dirty="0">
                <a:latin typeface="Arial" charset="0"/>
                <a:cs typeface="Arial" charset="0"/>
              </a:rPr>
              <a:t>Optimism</a:t>
            </a:r>
            <a:r>
              <a:rPr lang="sv-SE" sz="1800" dirty="0">
                <a:latin typeface="Arial" charset="0"/>
                <a:cs typeface="Arial" charset="0"/>
              </a:rPr>
              <a:t>: The </a:t>
            </a:r>
            <a:r>
              <a:rPr lang="sv-SE" sz="1800" dirty="0" err="1">
                <a:latin typeface="Arial" charset="0"/>
                <a:cs typeface="Arial" charset="0"/>
              </a:rPr>
              <a:t>conflicts</a:t>
            </a:r>
            <a:r>
              <a:rPr lang="sv-SE" sz="1800" dirty="0">
                <a:latin typeface="Arial" charset="0"/>
                <a:cs typeface="Arial" charset="0"/>
              </a:rPr>
              <a:t> </a:t>
            </a:r>
            <a:r>
              <a:rPr lang="sv-SE" sz="1800" dirty="0" err="1">
                <a:latin typeface="Arial" charset="0"/>
                <a:cs typeface="Arial" charset="0"/>
              </a:rPr>
              <a:t>based</a:t>
            </a:r>
            <a:r>
              <a:rPr lang="sv-SE" sz="1800" dirty="0">
                <a:latin typeface="Arial" charset="0"/>
                <a:cs typeface="Arial" charset="0"/>
              </a:rPr>
              <a:t> in </a:t>
            </a:r>
            <a:r>
              <a:rPr lang="sv-SE" sz="1800" i="1" dirty="0">
                <a:latin typeface="Arial" charset="0"/>
                <a:cs typeface="Arial" charset="0"/>
              </a:rPr>
              <a:t>policy </a:t>
            </a:r>
            <a:r>
              <a:rPr lang="sv-SE" sz="1800" i="1" dirty="0" err="1">
                <a:latin typeface="Arial" charset="0"/>
                <a:cs typeface="Arial" charset="0"/>
              </a:rPr>
              <a:t>disagreement</a:t>
            </a:r>
            <a:r>
              <a:rPr lang="sv-SE" sz="1800" i="1" dirty="0">
                <a:latin typeface="Arial" charset="0"/>
                <a:cs typeface="Arial" charset="0"/>
              </a:rPr>
              <a:t> </a:t>
            </a:r>
            <a:r>
              <a:rPr lang="sv-SE" sz="1800" dirty="0" err="1">
                <a:latin typeface="Arial" charset="0"/>
                <a:cs typeface="Arial" charset="0"/>
              </a:rPr>
              <a:t>are</a:t>
            </a:r>
            <a:r>
              <a:rPr lang="sv-SE" sz="1800" dirty="0">
                <a:latin typeface="Arial" charset="0"/>
                <a:cs typeface="Arial" charset="0"/>
              </a:rPr>
              <a:t> </a:t>
            </a:r>
            <a:r>
              <a:rPr lang="sv-SE" sz="1800" dirty="0" err="1">
                <a:latin typeface="Arial" charset="0"/>
                <a:cs typeface="Arial" charset="0"/>
              </a:rPr>
              <a:t>likely</a:t>
            </a:r>
            <a:r>
              <a:rPr lang="sv-SE" sz="1800" dirty="0">
                <a:latin typeface="Arial" charset="0"/>
                <a:cs typeface="Arial" charset="0"/>
              </a:rPr>
              <a:t> </a:t>
            </a:r>
            <a:r>
              <a:rPr lang="sv-SE" sz="1800" dirty="0" err="1">
                <a:latin typeface="Arial" charset="0"/>
                <a:cs typeface="Arial" charset="0"/>
              </a:rPr>
              <a:t>to</a:t>
            </a:r>
            <a:r>
              <a:rPr lang="sv-SE" sz="1800" dirty="0">
                <a:latin typeface="Arial" charset="0"/>
                <a:cs typeface="Arial" charset="0"/>
              </a:rPr>
              <a:t> be </a:t>
            </a:r>
            <a:r>
              <a:rPr lang="sv-SE" sz="1800" dirty="0" err="1">
                <a:latin typeface="Arial" charset="0"/>
                <a:cs typeface="Arial" charset="0"/>
              </a:rPr>
              <a:t>reconciled</a:t>
            </a:r>
            <a:r>
              <a:rPr lang="sv-SE" sz="1800" dirty="0">
                <a:latin typeface="Arial" charset="0"/>
                <a:cs typeface="Arial" charset="0"/>
              </a:rPr>
              <a:t>. Different </a:t>
            </a:r>
            <a:r>
              <a:rPr lang="sv-SE" sz="1800" dirty="0" err="1">
                <a:latin typeface="Arial" charset="0"/>
                <a:cs typeface="Arial" charset="0"/>
              </a:rPr>
              <a:t>scientific</a:t>
            </a:r>
            <a:r>
              <a:rPr lang="sv-SE" sz="1800" dirty="0">
                <a:latin typeface="Arial" charset="0"/>
                <a:cs typeface="Arial" charset="0"/>
              </a:rPr>
              <a:t> </a:t>
            </a:r>
            <a:r>
              <a:rPr lang="sv-SE" sz="1800" dirty="0" err="1">
                <a:latin typeface="Arial" charset="0"/>
                <a:cs typeface="Arial" charset="0"/>
              </a:rPr>
              <a:t>understandings</a:t>
            </a:r>
            <a:r>
              <a:rPr lang="sv-SE" sz="1800" dirty="0">
                <a:latin typeface="Arial" charset="0"/>
                <a:cs typeface="Arial" charset="0"/>
              </a:rPr>
              <a:t> </a:t>
            </a:r>
            <a:r>
              <a:rPr lang="sv-SE" sz="1800" dirty="0" err="1">
                <a:latin typeface="Arial" charset="0"/>
                <a:cs typeface="Arial" charset="0"/>
              </a:rPr>
              <a:t>will</a:t>
            </a:r>
            <a:r>
              <a:rPr lang="sv-SE" sz="1800" dirty="0">
                <a:latin typeface="Arial" charset="0"/>
                <a:cs typeface="Arial" charset="0"/>
              </a:rPr>
              <a:t> </a:t>
            </a:r>
            <a:r>
              <a:rPr lang="sv-SE" sz="1800" dirty="0" err="1">
                <a:latin typeface="Arial" charset="0"/>
                <a:cs typeface="Arial" charset="0"/>
              </a:rPr>
              <a:t>produce</a:t>
            </a:r>
            <a:r>
              <a:rPr lang="sv-SE" sz="1800" dirty="0">
                <a:latin typeface="Arial" charset="0"/>
                <a:cs typeface="Arial" charset="0"/>
              </a:rPr>
              <a:t> new </a:t>
            </a:r>
            <a:r>
              <a:rPr lang="sv-SE" sz="1800" dirty="0" err="1">
                <a:latin typeface="Arial" charset="0"/>
                <a:cs typeface="Arial" charset="0"/>
              </a:rPr>
              <a:t>knowledge</a:t>
            </a:r>
            <a:r>
              <a:rPr lang="sv-SE" sz="1800" dirty="0">
                <a:latin typeface="Arial" charset="0"/>
                <a:cs typeface="Arial" charset="0"/>
              </a:rPr>
              <a:t>, </a:t>
            </a:r>
            <a:r>
              <a:rPr lang="sv-SE" sz="1800" dirty="0" err="1">
                <a:latin typeface="Arial" charset="0"/>
                <a:cs typeface="Arial" charset="0"/>
              </a:rPr>
              <a:t>shed</a:t>
            </a:r>
            <a:r>
              <a:rPr lang="sv-SE" sz="1800" dirty="0">
                <a:latin typeface="Arial" charset="0"/>
                <a:cs typeface="Arial" charset="0"/>
              </a:rPr>
              <a:t> new </a:t>
            </a:r>
            <a:r>
              <a:rPr lang="sv-SE" sz="1800" dirty="0" err="1">
                <a:latin typeface="Arial" charset="0"/>
                <a:cs typeface="Arial" charset="0"/>
              </a:rPr>
              <a:t>light</a:t>
            </a:r>
            <a:r>
              <a:rPr lang="sv-SE" sz="1800" dirty="0">
                <a:latin typeface="Arial" charset="0"/>
                <a:cs typeface="Arial" charset="0"/>
              </a:rPr>
              <a:t> on </a:t>
            </a:r>
            <a:r>
              <a:rPr lang="sv-SE" sz="1800" dirty="0" err="1">
                <a:latin typeface="Arial" charset="0"/>
                <a:cs typeface="Arial" charset="0"/>
              </a:rPr>
              <a:t>environmental</a:t>
            </a:r>
            <a:r>
              <a:rPr lang="sv-SE" sz="1800" dirty="0">
                <a:latin typeface="Arial" charset="0"/>
                <a:cs typeface="Arial" charset="0"/>
              </a:rPr>
              <a:t> </a:t>
            </a:r>
            <a:r>
              <a:rPr lang="sv-SE" sz="1800" dirty="0" err="1">
                <a:latin typeface="Arial" charset="0"/>
                <a:cs typeface="Arial" charset="0"/>
              </a:rPr>
              <a:t>consequences</a:t>
            </a:r>
            <a:r>
              <a:rPr lang="sv-SE" sz="1800" dirty="0">
                <a:latin typeface="Arial" charset="0"/>
                <a:cs typeface="Arial" charset="0"/>
              </a:rPr>
              <a:t> </a:t>
            </a:r>
            <a:r>
              <a:rPr lang="sv-SE" sz="1800" dirty="0" err="1">
                <a:latin typeface="Arial" charset="0"/>
                <a:cs typeface="Arial" charset="0"/>
              </a:rPr>
              <a:t>of</a:t>
            </a:r>
            <a:r>
              <a:rPr lang="sv-SE" sz="1800" dirty="0">
                <a:latin typeface="Arial" charset="0"/>
                <a:cs typeface="Arial" charset="0"/>
              </a:rPr>
              <a:t> </a:t>
            </a:r>
            <a:r>
              <a:rPr lang="sv-SE" sz="1800" dirty="0" err="1">
                <a:latin typeface="Arial" charset="0"/>
                <a:cs typeface="Arial" charset="0"/>
              </a:rPr>
              <a:t>bioenergy</a:t>
            </a:r>
            <a:r>
              <a:rPr lang="sv-SE" sz="1800" dirty="0">
                <a:latin typeface="Arial" charset="0"/>
                <a:cs typeface="Arial" charset="0"/>
              </a:rPr>
              <a:t>. </a:t>
            </a:r>
            <a:r>
              <a:rPr lang="sv-SE" sz="1800" dirty="0" err="1">
                <a:latin typeface="Arial" charset="0"/>
                <a:cs typeface="Arial" charset="0"/>
              </a:rPr>
              <a:t>Example</a:t>
            </a:r>
            <a:r>
              <a:rPr lang="sv-SE" sz="1800" dirty="0">
                <a:latin typeface="Arial" charset="0"/>
                <a:cs typeface="Arial" charset="0"/>
              </a:rPr>
              <a:t>: </a:t>
            </a:r>
            <a:r>
              <a:rPr lang="sv-SE" sz="1800" dirty="0" err="1">
                <a:latin typeface="Arial" charset="0"/>
                <a:cs typeface="Arial" charset="0"/>
              </a:rPr>
              <a:t>sustainability</a:t>
            </a:r>
            <a:r>
              <a:rPr lang="sv-SE" sz="1800" dirty="0">
                <a:latin typeface="Arial" charset="0"/>
                <a:cs typeface="Arial" charset="0"/>
              </a:rPr>
              <a:t> </a:t>
            </a:r>
            <a:r>
              <a:rPr lang="sv-SE" sz="1800" dirty="0" err="1">
                <a:latin typeface="Arial" charset="0"/>
                <a:cs typeface="Arial" charset="0"/>
              </a:rPr>
              <a:t>criteria</a:t>
            </a:r>
            <a:r>
              <a:rPr lang="sv-SE" sz="1800" dirty="0">
                <a:latin typeface="Arial" charset="0"/>
                <a:cs typeface="Arial" charset="0"/>
              </a:rPr>
              <a:t> for </a:t>
            </a:r>
            <a:r>
              <a:rPr lang="sv-SE" sz="1800" dirty="0" err="1">
                <a:latin typeface="Arial" charset="0"/>
                <a:cs typeface="Arial" charset="0"/>
              </a:rPr>
              <a:t>biofuels</a:t>
            </a:r>
            <a:r>
              <a:rPr lang="sv-SE" sz="1800" dirty="0">
                <a:latin typeface="Arial" charset="0"/>
                <a:cs typeface="Arial" charset="0"/>
              </a:rPr>
              <a:t>.</a:t>
            </a:r>
          </a:p>
          <a:p>
            <a:pPr marL="0" indent="0">
              <a:buFontTx/>
              <a:buNone/>
            </a:pPr>
            <a:endParaRPr lang="sv-SE" sz="1800" dirty="0">
              <a:latin typeface="Arial" charset="0"/>
              <a:cs typeface="Arial" charset="0"/>
            </a:endParaRPr>
          </a:p>
          <a:p>
            <a:pPr marL="0" indent="0">
              <a:buFontTx/>
              <a:buNone/>
            </a:pPr>
            <a:r>
              <a:rPr lang="sv-SE" sz="1800" b="1" dirty="0">
                <a:latin typeface="Arial" charset="0"/>
                <a:cs typeface="Arial" charset="0"/>
              </a:rPr>
              <a:t>Pessimism</a:t>
            </a:r>
            <a:r>
              <a:rPr lang="sv-SE" sz="1800" dirty="0">
                <a:latin typeface="Arial" charset="0"/>
                <a:cs typeface="Arial" charset="0"/>
              </a:rPr>
              <a:t>: </a:t>
            </a:r>
            <a:r>
              <a:rPr lang="sv-SE" sz="1800" dirty="0" err="1">
                <a:latin typeface="Arial" charset="0"/>
                <a:cs typeface="Arial" charset="0"/>
              </a:rPr>
              <a:t>Evidence</a:t>
            </a:r>
            <a:r>
              <a:rPr lang="sv-SE" sz="1800" dirty="0">
                <a:latin typeface="Arial" charset="0"/>
                <a:cs typeface="Arial" charset="0"/>
              </a:rPr>
              <a:t> </a:t>
            </a:r>
            <a:r>
              <a:rPr lang="sv-SE" sz="1800" dirty="0" err="1">
                <a:latin typeface="Arial" charset="0"/>
                <a:cs typeface="Arial" charset="0"/>
              </a:rPr>
              <a:t>of</a:t>
            </a:r>
            <a:r>
              <a:rPr lang="sv-SE" sz="1800" dirty="0">
                <a:latin typeface="Arial" charset="0"/>
                <a:cs typeface="Arial" charset="0"/>
              </a:rPr>
              <a:t> fundamental </a:t>
            </a:r>
            <a:r>
              <a:rPr lang="sv-SE" sz="1800" dirty="0" err="1">
                <a:latin typeface="Arial" charset="0"/>
                <a:cs typeface="Arial" charset="0"/>
              </a:rPr>
              <a:t>conflicting</a:t>
            </a:r>
            <a:r>
              <a:rPr lang="sv-SE" sz="1800" dirty="0">
                <a:latin typeface="Arial" charset="0"/>
                <a:cs typeface="Arial" charset="0"/>
              </a:rPr>
              <a:t> </a:t>
            </a:r>
            <a:r>
              <a:rPr lang="sv-SE" sz="1800" dirty="0" err="1">
                <a:latin typeface="Arial" charset="0"/>
                <a:cs typeface="Arial" charset="0"/>
              </a:rPr>
              <a:t>values</a:t>
            </a:r>
            <a:r>
              <a:rPr lang="sv-SE" sz="1800" dirty="0">
                <a:latin typeface="Arial" charset="0"/>
                <a:cs typeface="Arial" charset="0"/>
              </a:rPr>
              <a:t> and </a:t>
            </a:r>
            <a:r>
              <a:rPr lang="sv-SE" sz="1800" dirty="0" err="1">
                <a:latin typeface="Arial" charset="0"/>
                <a:cs typeface="Arial" charset="0"/>
              </a:rPr>
              <a:t>interests</a:t>
            </a:r>
            <a:r>
              <a:rPr lang="sv-SE" sz="1800" dirty="0">
                <a:latin typeface="Arial" charset="0"/>
                <a:cs typeface="Arial" charset="0"/>
              </a:rPr>
              <a:t> – </a:t>
            </a:r>
            <a:r>
              <a:rPr lang="sv-SE" sz="1800" i="1" dirty="0">
                <a:latin typeface="Arial" charset="0"/>
                <a:cs typeface="Arial" charset="0"/>
              </a:rPr>
              <a:t>policy </a:t>
            </a:r>
            <a:r>
              <a:rPr lang="sv-SE" sz="1800" i="1" dirty="0" err="1">
                <a:latin typeface="Arial" charset="0"/>
                <a:cs typeface="Arial" charset="0"/>
              </a:rPr>
              <a:t>controversy</a:t>
            </a:r>
            <a:r>
              <a:rPr lang="sv-SE" sz="1800" i="1" dirty="0">
                <a:latin typeface="Arial" charset="0"/>
                <a:cs typeface="Arial" charset="0"/>
              </a:rPr>
              <a:t> </a:t>
            </a:r>
            <a:r>
              <a:rPr lang="sv-SE" sz="1800" dirty="0">
                <a:latin typeface="Arial" charset="0"/>
                <a:cs typeface="Arial" charset="0"/>
              </a:rPr>
              <a:t>– </a:t>
            </a:r>
            <a:r>
              <a:rPr lang="sv-SE" sz="1800" dirty="0" err="1">
                <a:latin typeface="Arial" charset="0"/>
                <a:cs typeface="Arial" charset="0"/>
              </a:rPr>
              <a:t>which</a:t>
            </a:r>
            <a:r>
              <a:rPr lang="sv-SE" sz="1800" dirty="0">
                <a:latin typeface="Arial" charset="0"/>
                <a:cs typeface="Arial" charset="0"/>
              </a:rPr>
              <a:t> </a:t>
            </a:r>
            <a:r>
              <a:rPr lang="sv-SE" sz="1800" dirty="0" err="1">
                <a:latin typeface="Arial" charset="0"/>
                <a:cs typeface="Arial" charset="0"/>
              </a:rPr>
              <a:t>are</a:t>
            </a:r>
            <a:r>
              <a:rPr lang="sv-SE" sz="1800" dirty="0">
                <a:latin typeface="Arial" charset="0"/>
                <a:cs typeface="Arial" charset="0"/>
              </a:rPr>
              <a:t> </a:t>
            </a:r>
            <a:r>
              <a:rPr lang="sv-SE" sz="1800" dirty="0" err="1">
                <a:latin typeface="Arial" charset="0"/>
                <a:cs typeface="Arial" charset="0"/>
              </a:rPr>
              <a:t>difficult</a:t>
            </a:r>
            <a:r>
              <a:rPr lang="sv-SE" sz="1800" dirty="0">
                <a:latin typeface="Arial" charset="0"/>
                <a:cs typeface="Arial" charset="0"/>
              </a:rPr>
              <a:t> </a:t>
            </a:r>
            <a:r>
              <a:rPr lang="sv-SE" sz="1800" dirty="0" err="1">
                <a:latin typeface="Arial" charset="0"/>
                <a:cs typeface="Arial" charset="0"/>
              </a:rPr>
              <a:t>to</a:t>
            </a:r>
            <a:r>
              <a:rPr lang="sv-SE" sz="1800" dirty="0">
                <a:latin typeface="Arial" charset="0"/>
                <a:cs typeface="Arial" charset="0"/>
              </a:rPr>
              <a:t> </a:t>
            </a:r>
            <a:r>
              <a:rPr lang="sv-SE" sz="1800" dirty="0" err="1">
                <a:latin typeface="Arial" charset="0"/>
                <a:cs typeface="Arial" charset="0"/>
              </a:rPr>
              <a:t>reconcile</a:t>
            </a:r>
            <a:r>
              <a:rPr lang="sv-SE" sz="1800" dirty="0">
                <a:latin typeface="Arial" charset="0"/>
                <a:cs typeface="Arial" charset="0"/>
              </a:rPr>
              <a:t>. Basic </a:t>
            </a:r>
            <a:r>
              <a:rPr lang="sv-SE" sz="1800" dirty="0" err="1">
                <a:latin typeface="Arial" charset="0"/>
                <a:cs typeface="Arial" charset="0"/>
              </a:rPr>
              <a:t>views</a:t>
            </a:r>
            <a:r>
              <a:rPr lang="sv-SE" sz="1800" dirty="0">
                <a:latin typeface="Arial" charset="0"/>
                <a:cs typeface="Arial" charset="0"/>
              </a:rPr>
              <a:t> on </a:t>
            </a:r>
            <a:r>
              <a:rPr lang="sv-SE" sz="1800" dirty="0" err="1">
                <a:latin typeface="Arial" charset="0"/>
                <a:cs typeface="Arial" charset="0"/>
              </a:rPr>
              <a:t>what</a:t>
            </a:r>
            <a:r>
              <a:rPr lang="sv-SE" sz="1800" dirty="0">
                <a:latin typeface="Arial" charset="0"/>
                <a:cs typeface="Arial" charset="0"/>
              </a:rPr>
              <a:t> </a:t>
            </a:r>
            <a:r>
              <a:rPr lang="sv-SE" sz="1800" dirty="0" err="1">
                <a:latin typeface="Arial" charset="0"/>
                <a:cs typeface="Arial" charset="0"/>
              </a:rPr>
              <a:t>values</a:t>
            </a:r>
            <a:r>
              <a:rPr lang="sv-SE" sz="1800" dirty="0">
                <a:latin typeface="Arial" charset="0"/>
                <a:cs typeface="Arial" charset="0"/>
              </a:rPr>
              <a:t> </a:t>
            </a:r>
            <a:r>
              <a:rPr lang="sv-SE" sz="1800" dirty="0" err="1">
                <a:latin typeface="Arial" charset="0"/>
                <a:cs typeface="Arial" charset="0"/>
              </a:rPr>
              <a:t>should</a:t>
            </a:r>
            <a:r>
              <a:rPr lang="sv-SE" sz="1800" dirty="0">
                <a:latin typeface="Arial" charset="0"/>
                <a:cs typeface="Arial" charset="0"/>
              </a:rPr>
              <a:t> </a:t>
            </a:r>
            <a:r>
              <a:rPr lang="sv-SE" sz="1800" dirty="0" err="1">
                <a:latin typeface="Arial" charset="0"/>
                <a:cs typeface="Arial" charset="0"/>
              </a:rPr>
              <a:t>have</a:t>
            </a:r>
            <a:r>
              <a:rPr lang="sv-SE" sz="1800" dirty="0">
                <a:latin typeface="Arial" charset="0"/>
                <a:cs typeface="Arial" charset="0"/>
              </a:rPr>
              <a:t> </a:t>
            </a:r>
            <a:r>
              <a:rPr lang="sv-SE" sz="1800" dirty="0" err="1">
                <a:latin typeface="Arial" charset="0"/>
                <a:cs typeface="Arial" charset="0"/>
              </a:rPr>
              <a:t>priority</a:t>
            </a:r>
            <a:r>
              <a:rPr lang="sv-SE" sz="1800" dirty="0">
                <a:latin typeface="Arial" charset="0"/>
                <a:cs typeface="Arial" charset="0"/>
              </a:rPr>
              <a:t> in </a:t>
            </a:r>
            <a:r>
              <a:rPr lang="sv-SE" sz="1800" dirty="0" err="1">
                <a:latin typeface="Arial" charset="0"/>
                <a:cs typeface="Arial" charset="0"/>
              </a:rPr>
              <a:t>societal</a:t>
            </a:r>
            <a:r>
              <a:rPr lang="sv-SE" sz="1800" dirty="0">
                <a:latin typeface="Arial" charset="0"/>
                <a:cs typeface="Arial" charset="0"/>
              </a:rPr>
              <a:t> </a:t>
            </a:r>
            <a:r>
              <a:rPr lang="sv-SE" sz="1800" dirty="0" err="1">
                <a:latin typeface="Arial" charset="0"/>
                <a:cs typeface="Arial" charset="0"/>
              </a:rPr>
              <a:t>development</a:t>
            </a:r>
            <a:r>
              <a:rPr lang="sv-SE" sz="1800" dirty="0">
                <a:latin typeface="Arial" charset="0"/>
                <a:cs typeface="Arial" charset="0"/>
              </a:rPr>
              <a:t> – and </a:t>
            </a:r>
            <a:r>
              <a:rPr lang="sv-SE" sz="1800" dirty="0" err="1">
                <a:latin typeface="Arial" charset="0"/>
                <a:cs typeface="Arial" charset="0"/>
              </a:rPr>
              <a:t>how</a:t>
            </a:r>
            <a:r>
              <a:rPr lang="sv-SE" sz="1800" dirty="0">
                <a:latin typeface="Arial" charset="0"/>
                <a:cs typeface="Arial" charset="0"/>
              </a:rPr>
              <a:t> </a:t>
            </a:r>
            <a:r>
              <a:rPr lang="sv-SE" sz="1800" dirty="0" err="1">
                <a:latin typeface="Arial" charset="0"/>
                <a:cs typeface="Arial" charset="0"/>
              </a:rPr>
              <a:t>rights</a:t>
            </a:r>
            <a:r>
              <a:rPr lang="sv-SE" sz="1800" dirty="0">
                <a:latin typeface="Arial" charset="0"/>
                <a:cs typeface="Arial" charset="0"/>
              </a:rPr>
              <a:t>/</a:t>
            </a:r>
            <a:r>
              <a:rPr lang="sv-SE" sz="1800" dirty="0" err="1">
                <a:latin typeface="Arial" charset="0"/>
                <a:cs typeface="Arial" charset="0"/>
              </a:rPr>
              <a:t>responsibilities</a:t>
            </a:r>
            <a:r>
              <a:rPr lang="sv-SE" sz="1800" dirty="0">
                <a:latin typeface="Arial" charset="0"/>
                <a:cs typeface="Arial" charset="0"/>
              </a:rPr>
              <a:t> </a:t>
            </a:r>
            <a:r>
              <a:rPr lang="sv-SE" sz="1800" dirty="0" err="1">
                <a:latin typeface="Arial" charset="0"/>
                <a:cs typeface="Arial" charset="0"/>
              </a:rPr>
              <a:t>should</a:t>
            </a:r>
            <a:r>
              <a:rPr lang="sv-SE" sz="1800" dirty="0">
                <a:latin typeface="Arial" charset="0"/>
                <a:cs typeface="Arial" charset="0"/>
              </a:rPr>
              <a:t> be </a:t>
            </a:r>
            <a:r>
              <a:rPr lang="sv-SE" sz="1800" dirty="0" err="1">
                <a:latin typeface="Arial" charset="0"/>
                <a:cs typeface="Arial" charset="0"/>
              </a:rPr>
              <a:t>shared</a:t>
            </a:r>
            <a:r>
              <a:rPr lang="sv-SE" sz="1800" dirty="0">
                <a:latin typeface="Arial" charset="0"/>
                <a:cs typeface="Arial" charset="0"/>
              </a:rPr>
              <a:t> in a global </a:t>
            </a:r>
            <a:r>
              <a:rPr lang="sv-SE" sz="1800" dirty="0" err="1">
                <a:latin typeface="Arial" charset="0"/>
                <a:cs typeface="Arial" charset="0"/>
              </a:rPr>
              <a:t>world</a:t>
            </a:r>
            <a:r>
              <a:rPr lang="sv-SE" sz="1800" dirty="0">
                <a:latin typeface="Arial" charset="0"/>
                <a:cs typeface="Arial" charset="0"/>
              </a:rPr>
              <a:t>. </a:t>
            </a:r>
            <a:endParaRPr lang="sv-SE" sz="1800" dirty="0" smtClean="0">
              <a:latin typeface="Arial" charset="0"/>
              <a:cs typeface="Arial" charset="0"/>
            </a:endParaRPr>
          </a:p>
          <a:p>
            <a:pPr marL="0" indent="0">
              <a:buFontTx/>
              <a:buNone/>
            </a:pPr>
            <a:endParaRPr lang="sv-SE" sz="1800" dirty="0">
              <a:latin typeface="Arial" charset="0"/>
              <a:cs typeface="Arial" charset="0"/>
            </a:endParaRPr>
          </a:p>
          <a:p>
            <a:pPr marL="0" indent="0" algn="r">
              <a:buNone/>
            </a:pPr>
            <a:r>
              <a:rPr lang="sv-SE" sz="1600" dirty="0" smtClean="0">
                <a:latin typeface="Arial" charset="0"/>
                <a:cs typeface="Arial" charset="0"/>
              </a:rPr>
              <a:t>(Söderberg and </a:t>
            </a:r>
            <a:r>
              <a:rPr lang="sv-SE" sz="1600" dirty="0" err="1" smtClean="0">
                <a:latin typeface="Arial" charset="0"/>
                <a:cs typeface="Arial" charset="0"/>
              </a:rPr>
              <a:t>Eckerberg</a:t>
            </a:r>
            <a:r>
              <a:rPr lang="sv-SE" sz="1600" dirty="0">
                <a:latin typeface="Arial" charset="0"/>
                <a:cs typeface="Arial" charset="0"/>
              </a:rPr>
              <a:t> </a:t>
            </a:r>
            <a:r>
              <a:rPr lang="sv-SE" sz="1600" dirty="0" smtClean="0">
                <a:latin typeface="Arial" charset="0"/>
                <a:cs typeface="Arial" charset="0"/>
              </a:rPr>
              <a:t>(2013). </a:t>
            </a:r>
            <a:r>
              <a:rPr lang="sv-SE" sz="1600" dirty="0">
                <a:latin typeface="Arial" charset="0"/>
                <a:cs typeface="Arial" charset="0"/>
              </a:rPr>
              <a:t>”Rising policy </a:t>
            </a:r>
            <a:r>
              <a:rPr lang="sv-SE" sz="1600" dirty="0" err="1">
                <a:latin typeface="Arial" charset="0"/>
                <a:cs typeface="Arial" charset="0"/>
              </a:rPr>
              <a:t>conflicts</a:t>
            </a:r>
            <a:r>
              <a:rPr lang="sv-SE" sz="1600" dirty="0">
                <a:latin typeface="Arial" charset="0"/>
                <a:cs typeface="Arial" charset="0"/>
              </a:rPr>
              <a:t> </a:t>
            </a:r>
            <a:r>
              <a:rPr lang="sv-SE" sz="1600" dirty="0" err="1">
                <a:latin typeface="Arial" charset="0"/>
                <a:cs typeface="Arial" charset="0"/>
              </a:rPr>
              <a:t>between</a:t>
            </a:r>
            <a:r>
              <a:rPr lang="sv-SE" sz="1600" dirty="0">
                <a:latin typeface="Arial" charset="0"/>
                <a:cs typeface="Arial" charset="0"/>
              </a:rPr>
              <a:t> </a:t>
            </a:r>
            <a:r>
              <a:rPr lang="sv-SE" sz="1600" dirty="0" err="1">
                <a:latin typeface="Arial" charset="0"/>
                <a:cs typeface="Arial" charset="0"/>
              </a:rPr>
              <a:t>bioenergy</a:t>
            </a:r>
            <a:r>
              <a:rPr lang="sv-SE" sz="1600" dirty="0">
                <a:latin typeface="Arial" charset="0"/>
                <a:cs typeface="Arial" charset="0"/>
              </a:rPr>
              <a:t> and </a:t>
            </a:r>
            <a:r>
              <a:rPr lang="sv-SE" sz="1600" dirty="0" err="1">
                <a:latin typeface="Arial" charset="0"/>
                <a:cs typeface="Arial" charset="0"/>
              </a:rPr>
              <a:t>forestry</a:t>
            </a:r>
            <a:r>
              <a:rPr lang="sv-SE" sz="1600" dirty="0">
                <a:latin typeface="Arial" charset="0"/>
                <a:cs typeface="Arial" charset="0"/>
              </a:rPr>
              <a:t>” Forest Policy and </a:t>
            </a:r>
            <a:r>
              <a:rPr lang="sv-SE" sz="1600" dirty="0" err="1">
                <a:latin typeface="Arial" charset="0"/>
                <a:cs typeface="Arial" charset="0"/>
              </a:rPr>
              <a:t>Economics</a:t>
            </a:r>
            <a:r>
              <a:rPr lang="sv-SE" sz="1600" dirty="0">
                <a:latin typeface="Arial" charset="0"/>
                <a:cs typeface="Arial" charset="0"/>
              </a:rPr>
              <a:t> (33), </a:t>
            </a:r>
            <a:r>
              <a:rPr lang="sv-SE" sz="1600" dirty="0" err="1">
                <a:latin typeface="Arial" charset="0"/>
                <a:cs typeface="Arial" charset="0"/>
              </a:rPr>
              <a:t>pp</a:t>
            </a:r>
            <a:r>
              <a:rPr lang="sv-SE" sz="1600" dirty="0">
                <a:latin typeface="Arial" charset="0"/>
                <a:cs typeface="Arial" charset="0"/>
              </a:rPr>
              <a:t>. 112-119.</a:t>
            </a:r>
          </a:p>
          <a:p>
            <a:pPr marL="0" indent="0" algn="r">
              <a:buFontTx/>
              <a:buNone/>
            </a:pPr>
            <a:r>
              <a:rPr lang="sv-SE" sz="1600" dirty="0" smtClean="0">
                <a:latin typeface="Arial" charset="0"/>
                <a:cs typeface="Arial" charset="0"/>
              </a:rPr>
              <a:t>)</a:t>
            </a:r>
            <a:endParaRPr lang="sv-SE" sz="1600" dirty="0">
              <a:latin typeface="Arial" charset="0"/>
              <a:cs typeface="Arial" charset="0"/>
            </a:endParaRPr>
          </a:p>
        </p:txBody>
      </p:sp>
    </p:spTree>
    <p:extLst>
      <p:ext uri="{BB962C8B-B14F-4D97-AF65-F5344CB8AC3E}">
        <p14:creationId xmlns:p14="http://schemas.microsoft.com/office/powerpoint/2010/main" val="958609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62" y="1923678"/>
            <a:ext cx="8229600" cy="720080"/>
          </a:xfrm>
        </p:spPr>
        <p:txBody>
          <a:bodyPr/>
          <a:lstStyle/>
          <a:p>
            <a:r>
              <a:rPr lang="sv-SE" dirty="0" smtClean="0"/>
              <a:t>Resurseffektiva energisamarbeten: vad driver dem?</a:t>
            </a:r>
            <a:endParaRPr lang="sv-SE" dirty="0"/>
          </a:p>
        </p:txBody>
      </p:sp>
    </p:spTree>
    <p:extLst>
      <p:ext uri="{BB962C8B-B14F-4D97-AF65-F5344CB8AC3E}">
        <p14:creationId xmlns:p14="http://schemas.microsoft.com/office/powerpoint/2010/main" val="36797327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7654"/>
            <a:ext cx="8229600" cy="2886968"/>
          </a:xfrm>
        </p:spPr>
        <p:txBody>
          <a:bodyPr/>
          <a:lstStyle/>
          <a:p>
            <a:pPr marL="0" indent="0">
              <a:buFontTx/>
              <a:buNone/>
              <a:defRPr/>
            </a:pPr>
            <a:r>
              <a:rPr lang="sv-SE" sz="1600" dirty="0" err="1" smtClean="0">
                <a:latin typeface="Arial Black"/>
                <a:cs typeface="Arial Black"/>
              </a:rPr>
              <a:t>What</a:t>
            </a:r>
            <a:r>
              <a:rPr lang="sv-SE" sz="1600" dirty="0" smtClean="0">
                <a:latin typeface="Arial Black"/>
                <a:cs typeface="Arial Black"/>
              </a:rPr>
              <a:t> </a:t>
            </a:r>
            <a:r>
              <a:rPr lang="sv-SE" sz="1600" dirty="0" err="1" smtClean="0">
                <a:latin typeface="Arial Black"/>
                <a:cs typeface="Arial Black"/>
              </a:rPr>
              <a:t>spurs</a:t>
            </a:r>
            <a:r>
              <a:rPr lang="sv-SE" sz="1600" dirty="0" smtClean="0">
                <a:latin typeface="Arial Black"/>
                <a:cs typeface="Arial Black"/>
              </a:rPr>
              <a:t> </a:t>
            </a:r>
            <a:r>
              <a:rPr lang="sv-SE" sz="1600" dirty="0" err="1" smtClean="0">
                <a:latin typeface="Arial Black"/>
                <a:cs typeface="Arial Black"/>
              </a:rPr>
              <a:t>sub</a:t>
            </a:r>
            <a:r>
              <a:rPr lang="sv-SE" sz="1600" dirty="0" smtClean="0">
                <a:latin typeface="Arial Black"/>
                <a:cs typeface="Arial Black"/>
              </a:rPr>
              <a:t>-national </a:t>
            </a:r>
            <a:r>
              <a:rPr lang="sv-SE" sz="1600" dirty="0" err="1" smtClean="0">
                <a:latin typeface="Arial Black"/>
                <a:cs typeface="Arial Black"/>
              </a:rPr>
              <a:t>renewable</a:t>
            </a:r>
            <a:r>
              <a:rPr lang="sv-SE" sz="1600" dirty="0" smtClean="0">
                <a:latin typeface="Arial Black"/>
                <a:cs typeface="Arial Black"/>
              </a:rPr>
              <a:t> </a:t>
            </a:r>
            <a:r>
              <a:rPr lang="sv-SE" sz="1600" dirty="0" err="1" smtClean="0">
                <a:latin typeface="Arial Black"/>
                <a:cs typeface="Arial Black"/>
              </a:rPr>
              <a:t>energy</a:t>
            </a:r>
            <a:r>
              <a:rPr lang="sv-SE" sz="1600" dirty="0" smtClean="0">
                <a:latin typeface="Arial Black"/>
                <a:cs typeface="Arial Black"/>
              </a:rPr>
              <a:t> </a:t>
            </a:r>
            <a:r>
              <a:rPr lang="sv-SE" sz="1600" dirty="0" err="1" smtClean="0">
                <a:latin typeface="Arial Black"/>
                <a:cs typeface="Arial Black"/>
              </a:rPr>
              <a:t>development</a:t>
            </a:r>
            <a:r>
              <a:rPr lang="sv-SE" sz="1600" dirty="0" smtClean="0">
                <a:latin typeface="Arial Black"/>
                <a:cs typeface="Arial Black"/>
              </a:rPr>
              <a:t>?</a:t>
            </a:r>
            <a:endParaRPr lang="sv-SE" sz="1600" dirty="0" smtClean="0"/>
          </a:p>
          <a:p>
            <a:pPr>
              <a:defRPr/>
            </a:pPr>
            <a:r>
              <a:rPr lang="sv-SE" sz="1600" dirty="0" err="1" smtClean="0"/>
              <a:t>Environmental</a:t>
            </a:r>
            <a:r>
              <a:rPr lang="sv-SE" sz="1600" dirty="0" smtClean="0"/>
              <a:t> agenda </a:t>
            </a:r>
            <a:r>
              <a:rPr lang="sv-SE" sz="1600" dirty="0" err="1" smtClean="0"/>
              <a:t>setting</a:t>
            </a:r>
            <a:r>
              <a:rPr lang="sv-SE" sz="1600" dirty="0" smtClean="0"/>
              <a:t> (EU – national): </a:t>
            </a:r>
            <a:r>
              <a:rPr lang="sv-SE" sz="1600" dirty="0" err="1" smtClean="0"/>
              <a:t>what</a:t>
            </a:r>
            <a:r>
              <a:rPr lang="sv-SE" sz="1600" dirty="0" smtClean="0"/>
              <a:t> is </a:t>
            </a:r>
            <a:r>
              <a:rPr lang="sv-SE" sz="1600" dirty="0" err="1" smtClean="0"/>
              <a:t>sustainable</a:t>
            </a:r>
            <a:r>
              <a:rPr lang="sv-SE" sz="1600" dirty="0" smtClean="0"/>
              <a:t>?</a:t>
            </a:r>
          </a:p>
          <a:p>
            <a:pPr>
              <a:defRPr/>
            </a:pPr>
            <a:r>
              <a:rPr lang="sv-SE" sz="1600" dirty="0" smtClean="0"/>
              <a:t>Project research </a:t>
            </a:r>
            <a:r>
              <a:rPr lang="sv-SE" sz="1600" dirty="0" err="1" smtClean="0"/>
              <a:t>funding</a:t>
            </a:r>
            <a:r>
              <a:rPr lang="sv-SE" sz="1600" dirty="0" smtClean="0"/>
              <a:t> </a:t>
            </a:r>
            <a:r>
              <a:rPr lang="sv-SE" sz="1600" dirty="0" err="1" smtClean="0"/>
              <a:t>available</a:t>
            </a:r>
            <a:r>
              <a:rPr lang="sv-SE" sz="1600" dirty="0" smtClean="0"/>
              <a:t> (EU – national): </a:t>
            </a:r>
            <a:r>
              <a:rPr lang="sv-SE" sz="1600" dirty="0" err="1" smtClean="0"/>
              <a:t>important</a:t>
            </a:r>
            <a:r>
              <a:rPr lang="sv-SE" sz="1600" dirty="0" smtClean="0"/>
              <a:t> for start-</a:t>
            </a:r>
            <a:r>
              <a:rPr lang="sv-SE" sz="1600" dirty="0" err="1" smtClean="0"/>
              <a:t>up</a:t>
            </a:r>
            <a:r>
              <a:rPr lang="sv-SE" sz="1600" dirty="0" smtClean="0"/>
              <a:t> </a:t>
            </a:r>
            <a:r>
              <a:rPr lang="sv-SE" sz="1600" dirty="0" err="1" smtClean="0"/>
              <a:t>of</a:t>
            </a:r>
            <a:r>
              <a:rPr lang="sv-SE" sz="1600" dirty="0" smtClean="0"/>
              <a:t> new </a:t>
            </a:r>
            <a:r>
              <a:rPr lang="sv-SE" sz="1600" dirty="0" err="1" smtClean="0"/>
              <a:t>technology</a:t>
            </a:r>
            <a:r>
              <a:rPr lang="sv-SE" sz="1600" dirty="0" smtClean="0"/>
              <a:t> </a:t>
            </a:r>
            <a:r>
              <a:rPr lang="sv-SE" sz="1600" dirty="0" err="1" smtClean="0"/>
              <a:t>development</a:t>
            </a:r>
            <a:endParaRPr lang="sv-SE" sz="1600" dirty="0" smtClean="0"/>
          </a:p>
          <a:p>
            <a:pPr>
              <a:defRPr/>
            </a:pPr>
            <a:r>
              <a:rPr lang="sv-SE" sz="1600" dirty="0" err="1" smtClean="0"/>
              <a:t>Win-win</a:t>
            </a:r>
            <a:r>
              <a:rPr lang="sv-SE" sz="1600" dirty="0" smtClean="0"/>
              <a:t> </a:t>
            </a:r>
            <a:r>
              <a:rPr lang="sv-SE" sz="1600" dirty="0" err="1" smtClean="0"/>
              <a:t>strategies</a:t>
            </a:r>
            <a:r>
              <a:rPr lang="sv-SE" sz="1600" dirty="0" smtClean="0"/>
              <a:t>: </a:t>
            </a:r>
            <a:r>
              <a:rPr lang="sv-SE" sz="1600" dirty="0" err="1"/>
              <a:t>l</a:t>
            </a:r>
            <a:r>
              <a:rPr lang="sv-SE" sz="1600" dirty="0" err="1" smtClean="0"/>
              <a:t>ocal</a:t>
            </a:r>
            <a:r>
              <a:rPr lang="sv-SE" sz="1600" dirty="0" smtClean="0"/>
              <a:t> </a:t>
            </a:r>
            <a:r>
              <a:rPr lang="sv-SE" sz="1600" dirty="0" err="1" smtClean="0"/>
              <a:t>job</a:t>
            </a:r>
            <a:r>
              <a:rPr lang="sv-SE" sz="1600" dirty="0" smtClean="0"/>
              <a:t> </a:t>
            </a:r>
            <a:r>
              <a:rPr lang="sv-SE" sz="1600" dirty="0" err="1" smtClean="0"/>
              <a:t>creation</a:t>
            </a:r>
            <a:r>
              <a:rPr lang="sv-SE" sz="1600" dirty="0" smtClean="0"/>
              <a:t> and </a:t>
            </a:r>
            <a:r>
              <a:rPr lang="sv-SE" sz="1600" dirty="0" err="1" smtClean="0"/>
              <a:t>local</a:t>
            </a:r>
            <a:r>
              <a:rPr lang="sv-SE" sz="1600" dirty="0" smtClean="0"/>
              <a:t> </a:t>
            </a:r>
            <a:r>
              <a:rPr lang="sv-SE" sz="1600" dirty="0" err="1" smtClean="0"/>
              <a:t>growth</a:t>
            </a:r>
            <a:r>
              <a:rPr lang="sv-SE" sz="1600" dirty="0" smtClean="0"/>
              <a:t> </a:t>
            </a:r>
            <a:r>
              <a:rPr lang="sv-SE" sz="1600" dirty="0" err="1" smtClean="0"/>
              <a:t>main</a:t>
            </a:r>
            <a:r>
              <a:rPr lang="sv-SE" sz="1600" dirty="0" smtClean="0"/>
              <a:t> </a:t>
            </a:r>
            <a:r>
              <a:rPr lang="sv-SE" sz="1600" dirty="0" err="1" smtClean="0"/>
              <a:t>driving</a:t>
            </a:r>
            <a:r>
              <a:rPr lang="sv-SE" sz="1600" dirty="0" smtClean="0"/>
              <a:t> </a:t>
            </a:r>
            <a:r>
              <a:rPr lang="sv-SE" sz="1600" dirty="0" err="1" smtClean="0"/>
              <a:t>forces</a:t>
            </a:r>
            <a:r>
              <a:rPr lang="sv-SE" sz="1600" dirty="0" smtClean="0"/>
              <a:t> for </a:t>
            </a:r>
            <a:r>
              <a:rPr lang="sv-SE" sz="1600" dirty="0" err="1" smtClean="0"/>
              <a:t>municipalities</a:t>
            </a:r>
            <a:r>
              <a:rPr lang="sv-SE" sz="1600" dirty="0" smtClean="0"/>
              <a:t> – </a:t>
            </a:r>
            <a:r>
              <a:rPr lang="sv-SE" sz="1600" dirty="0" err="1" smtClean="0"/>
              <a:t>environmental</a:t>
            </a:r>
            <a:r>
              <a:rPr lang="sv-SE" sz="1600" dirty="0" smtClean="0"/>
              <a:t> arguments starts </a:t>
            </a:r>
            <a:r>
              <a:rPr lang="sv-SE" sz="1600" dirty="0" err="1" smtClean="0"/>
              <a:t>to</a:t>
            </a:r>
            <a:r>
              <a:rPr lang="sv-SE" sz="1600" dirty="0" smtClean="0"/>
              <a:t> </a:t>
            </a:r>
            <a:r>
              <a:rPr lang="sv-SE" sz="1600" dirty="0" err="1" smtClean="0"/>
              <a:t>matter</a:t>
            </a:r>
            <a:r>
              <a:rPr lang="sv-SE" sz="1600" dirty="0" smtClean="0"/>
              <a:t> </a:t>
            </a:r>
            <a:r>
              <a:rPr lang="sv-SE" sz="1600" dirty="0" err="1" smtClean="0"/>
              <a:t>when</a:t>
            </a:r>
            <a:r>
              <a:rPr lang="sv-SE" sz="1600" dirty="0" smtClean="0"/>
              <a:t> </a:t>
            </a:r>
            <a:r>
              <a:rPr lang="sv-SE" sz="1600" dirty="0" err="1" smtClean="0"/>
              <a:t>emphasised</a:t>
            </a:r>
            <a:r>
              <a:rPr lang="sv-SE" sz="1600" dirty="0" smtClean="0"/>
              <a:t> in EU/national policy.</a:t>
            </a:r>
          </a:p>
          <a:p>
            <a:pPr>
              <a:defRPr/>
            </a:pPr>
            <a:r>
              <a:rPr lang="sv-SE" sz="1600" dirty="0" smtClean="0"/>
              <a:t>Regional </a:t>
            </a:r>
            <a:r>
              <a:rPr lang="sv-SE" sz="1600" dirty="0" err="1" smtClean="0"/>
              <a:t>competence</a:t>
            </a:r>
            <a:r>
              <a:rPr lang="sv-SE" sz="1600" dirty="0" smtClean="0"/>
              <a:t> for </a:t>
            </a:r>
            <a:r>
              <a:rPr lang="sv-SE" sz="1600" dirty="0" err="1" smtClean="0"/>
              <a:t>recieving</a:t>
            </a:r>
            <a:r>
              <a:rPr lang="sv-SE" sz="1600" dirty="0" smtClean="0"/>
              <a:t> EU-</a:t>
            </a:r>
            <a:r>
              <a:rPr lang="sv-SE" sz="1600" dirty="0" err="1" smtClean="0"/>
              <a:t>funding</a:t>
            </a:r>
            <a:endParaRPr lang="sv-SE" sz="1600" dirty="0" smtClean="0"/>
          </a:p>
          <a:p>
            <a:pPr>
              <a:defRPr/>
            </a:pPr>
            <a:r>
              <a:rPr lang="sv-SE" sz="1600" dirty="0" smtClean="0"/>
              <a:t>Policy </a:t>
            </a:r>
            <a:r>
              <a:rPr lang="sv-SE" sz="1600" dirty="0" err="1" smtClean="0"/>
              <a:t>entrepreneurs</a:t>
            </a:r>
            <a:r>
              <a:rPr lang="sv-SE" sz="1600" dirty="0" smtClean="0"/>
              <a:t>: </a:t>
            </a:r>
            <a:r>
              <a:rPr lang="sv-SE" sz="1600" dirty="0" err="1" smtClean="0"/>
              <a:t>important</a:t>
            </a:r>
            <a:r>
              <a:rPr lang="sv-SE" sz="1600" dirty="0" smtClean="0"/>
              <a:t> for </a:t>
            </a:r>
            <a:r>
              <a:rPr lang="sv-SE" sz="1600" dirty="0" err="1" smtClean="0"/>
              <a:t>connecting</a:t>
            </a:r>
            <a:r>
              <a:rPr lang="sv-SE" sz="1600" dirty="0" smtClean="0"/>
              <a:t> </a:t>
            </a:r>
            <a:r>
              <a:rPr lang="sv-SE" sz="1600" dirty="0" err="1" smtClean="0"/>
              <a:t>actors</a:t>
            </a:r>
            <a:r>
              <a:rPr lang="sv-SE" sz="1600" dirty="0" smtClean="0"/>
              <a:t>, </a:t>
            </a:r>
            <a:r>
              <a:rPr lang="sv-SE" sz="1600" dirty="0" err="1" smtClean="0"/>
              <a:t>finding</a:t>
            </a:r>
            <a:r>
              <a:rPr lang="sv-SE" sz="1600" dirty="0" smtClean="0"/>
              <a:t> </a:t>
            </a:r>
            <a:r>
              <a:rPr lang="sv-SE" sz="1600" dirty="0" err="1" smtClean="0"/>
              <a:t>win-win</a:t>
            </a:r>
            <a:r>
              <a:rPr lang="sv-SE" sz="1600" dirty="0" smtClean="0"/>
              <a:t> solutions and </a:t>
            </a:r>
            <a:r>
              <a:rPr lang="sv-SE" sz="1600" dirty="0" err="1" smtClean="0"/>
              <a:t>balancing</a:t>
            </a:r>
            <a:r>
              <a:rPr lang="sv-SE" sz="1600" dirty="0" smtClean="0"/>
              <a:t> </a:t>
            </a:r>
            <a:r>
              <a:rPr lang="sv-SE" sz="1600" dirty="0" err="1" smtClean="0"/>
              <a:t>renewable</a:t>
            </a:r>
            <a:r>
              <a:rPr lang="sv-SE" sz="1600" dirty="0" smtClean="0"/>
              <a:t> </a:t>
            </a:r>
            <a:r>
              <a:rPr lang="sv-SE" sz="1600" dirty="0" err="1" smtClean="0"/>
              <a:t>energy</a:t>
            </a:r>
            <a:r>
              <a:rPr lang="sv-SE" sz="1600" dirty="0" smtClean="0"/>
              <a:t> </a:t>
            </a:r>
            <a:r>
              <a:rPr lang="sv-SE" sz="1600" dirty="0" err="1" smtClean="0"/>
              <a:t>projects</a:t>
            </a:r>
            <a:r>
              <a:rPr lang="sv-SE" sz="1600" dirty="0" smtClean="0"/>
              <a:t> in </a:t>
            </a:r>
            <a:r>
              <a:rPr lang="sv-SE" sz="1600" dirty="0" err="1" smtClean="0"/>
              <a:t>line</a:t>
            </a:r>
            <a:r>
              <a:rPr lang="sv-SE" sz="1600" dirty="0" smtClean="0"/>
              <a:t> </a:t>
            </a:r>
            <a:r>
              <a:rPr lang="sv-SE" sz="1600" dirty="0" err="1" smtClean="0"/>
              <a:t>with</a:t>
            </a:r>
            <a:r>
              <a:rPr lang="sv-SE" sz="1600" dirty="0" smtClean="0"/>
              <a:t> global </a:t>
            </a:r>
            <a:r>
              <a:rPr lang="sv-SE" sz="1600" dirty="0" err="1" smtClean="0"/>
              <a:t>debate</a:t>
            </a:r>
            <a:r>
              <a:rPr lang="sv-SE" sz="1600" dirty="0" smtClean="0"/>
              <a:t>, EU/national </a:t>
            </a:r>
            <a:r>
              <a:rPr lang="sv-SE" sz="1600" dirty="0" err="1" smtClean="0"/>
              <a:t>funding</a:t>
            </a:r>
            <a:r>
              <a:rPr lang="sv-SE" sz="1600" dirty="0" smtClean="0"/>
              <a:t> </a:t>
            </a:r>
            <a:r>
              <a:rPr lang="sv-SE" sz="1600" dirty="0" err="1" smtClean="0"/>
              <a:t>opportunities</a:t>
            </a:r>
            <a:r>
              <a:rPr lang="sv-SE" sz="1600" dirty="0" smtClean="0"/>
              <a:t> and </a:t>
            </a:r>
            <a:r>
              <a:rPr lang="sv-SE" sz="1600" dirty="0" err="1" smtClean="0"/>
              <a:t>local</a:t>
            </a:r>
            <a:r>
              <a:rPr lang="sv-SE" sz="1600" dirty="0" smtClean="0"/>
              <a:t> </a:t>
            </a:r>
            <a:r>
              <a:rPr lang="sv-SE" sz="1600" dirty="0" err="1" smtClean="0"/>
              <a:t>needs</a:t>
            </a:r>
            <a:r>
              <a:rPr lang="sv-SE" sz="1600" dirty="0" smtClean="0"/>
              <a:t> (</a:t>
            </a:r>
            <a:r>
              <a:rPr lang="sv-SE" sz="1600" dirty="0" err="1" smtClean="0"/>
              <a:t>framing</a:t>
            </a:r>
            <a:r>
              <a:rPr lang="sv-SE" sz="1600" dirty="0" smtClean="0"/>
              <a:t> and </a:t>
            </a:r>
            <a:r>
              <a:rPr lang="sv-SE" sz="1600" dirty="0" err="1" smtClean="0"/>
              <a:t>reframing</a:t>
            </a:r>
            <a:r>
              <a:rPr lang="sv-SE" sz="1600" dirty="0" smtClean="0"/>
              <a:t>). </a:t>
            </a:r>
          </a:p>
        </p:txBody>
      </p:sp>
      <p:sp>
        <p:nvSpPr>
          <p:cNvPr id="2" name="Title 1"/>
          <p:cNvSpPr>
            <a:spLocks noGrp="1"/>
          </p:cNvSpPr>
          <p:nvPr>
            <p:ph type="title"/>
          </p:nvPr>
        </p:nvSpPr>
        <p:spPr>
          <a:xfrm>
            <a:off x="457200" y="483518"/>
            <a:ext cx="8229600" cy="1080120"/>
          </a:xfrm>
        </p:spPr>
        <p:txBody>
          <a:bodyPr/>
          <a:lstStyle/>
          <a:p>
            <a:r>
              <a:rPr lang="sv-SE" dirty="0" smtClean="0"/>
              <a:t/>
            </a:r>
            <a:br>
              <a:rPr lang="sv-SE" dirty="0" smtClean="0"/>
            </a:br>
            <a:r>
              <a:rPr lang="sv-SE" dirty="0" smtClean="0"/>
              <a:t/>
            </a:r>
            <a:br>
              <a:rPr lang="sv-SE" dirty="0" smtClean="0"/>
            </a:br>
            <a:r>
              <a:rPr lang="sv-SE" sz="1800" i="1" dirty="0"/>
              <a:t>The </a:t>
            </a:r>
            <a:r>
              <a:rPr lang="sv-SE" sz="1800" i="1" dirty="0" err="1"/>
              <a:t>sub</a:t>
            </a:r>
            <a:r>
              <a:rPr lang="sv-SE" sz="1800" i="1" dirty="0"/>
              <a:t>-national </a:t>
            </a:r>
            <a:r>
              <a:rPr lang="sv-SE" sz="1800" i="1" dirty="0" err="1"/>
              <a:t>level</a:t>
            </a:r>
            <a:r>
              <a:rPr lang="sv-SE" sz="1800" i="1" dirty="0"/>
              <a:t> </a:t>
            </a:r>
            <a:r>
              <a:rPr lang="sv-SE" sz="1800" i="1" dirty="0" err="1"/>
              <a:t>holds</a:t>
            </a:r>
            <a:r>
              <a:rPr lang="sv-SE" sz="1800" i="1" dirty="0"/>
              <a:t> the </a:t>
            </a:r>
            <a:r>
              <a:rPr lang="sv-SE" sz="1800" i="1" dirty="0" err="1"/>
              <a:t>key</a:t>
            </a:r>
            <a:r>
              <a:rPr lang="sv-SE" sz="1800" i="1" dirty="0"/>
              <a:t> </a:t>
            </a:r>
            <a:r>
              <a:rPr lang="sv-SE" sz="1800" i="1" dirty="0" err="1"/>
              <a:t>to</a:t>
            </a:r>
            <a:r>
              <a:rPr lang="sv-SE" sz="1800" i="1" dirty="0"/>
              <a:t> the realisation </a:t>
            </a:r>
            <a:r>
              <a:rPr lang="sv-SE" sz="1800" i="1" dirty="0" err="1"/>
              <a:t>of</a:t>
            </a:r>
            <a:r>
              <a:rPr lang="sv-SE" sz="1800" i="1" dirty="0"/>
              <a:t> </a:t>
            </a:r>
            <a:r>
              <a:rPr lang="sv-SE" sz="1800" i="1" dirty="0" err="1"/>
              <a:t>sustainability</a:t>
            </a:r>
            <a:r>
              <a:rPr lang="sv-SE" sz="1800" i="1" dirty="0"/>
              <a:t> ambitions – </a:t>
            </a:r>
            <a:r>
              <a:rPr lang="sv-SE" sz="1800" i="1" dirty="0" err="1"/>
              <a:t>this</a:t>
            </a:r>
            <a:r>
              <a:rPr lang="sv-SE" sz="1800" i="1" dirty="0"/>
              <a:t> is </a:t>
            </a:r>
            <a:r>
              <a:rPr lang="sv-SE" sz="1800" i="1" dirty="0" err="1"/>
              <a:t>where</a:t>
            </a:r>
            <a:r>
              <a:rPr lang="sv-SE" sz="1800" i="1" dirty="0"/>
              <a:t> the real </a:t>
            </a:r>
            <a:r>
              <a:rPr lang="sv-SE" sz="1800" i="1" dirty="0" err="1"/>
              <a:t>trade-offs</a:t>
            </a:r>
            <a:r>
              <a:rPr lang="sv-SE" sz="1800" i="1" dirty="0"/>
              <a:t> </a:t>
            </a:r>
            <a:r>
              <a:rPr lang="sv-SE" sz="1800" i="1" dirty="0" err="1"/>
              <a:t>are</a:t>
            </a:r>
            <a:r>
              <a:rPr lang="sv-SE" sz="1800" i="1" dirty="0"/>
              <a:t> </a:t>
            </a:r>
            <a:r>
              <a:rPr lang="sv-SE" sz="1800" i="1" dirty="0" err="1"/>
              <a:t>made</a:t>
            </a:r>
            <a:r>
              <a:rPr lang="sv-SE" sz="1800" i="1" dirty="0"/>
              <a:t> and </a:t>
            </a:r>
            <a:r>
              <a:rPr lang="sv-SE" sz="1800" i="1" dirty="0" err="1"/>
              <a:t>where</a:t>
            </a:r>
            <a:r>
              <a:rPr lang="sv-SE" sz="1800" i="1" dirty="0"/>
              <a:t> </a:t>
            </a:r>
            <a:r>
              <a:rPr lang="sv-SE" sz="1800" i="1" dirty="0" err="1"/>
              <a:t>biomass</a:t>
            </a:r>
            <a:r>
              <a:rPr lang="sv-SE" sz="1800" i="1" dirty="0"/>
              <a:t> is </a:t>
            </a:r>
            <a:r>
              <a:rPr lang="sv-SE" sz="1800" i="1" dirty="0" err="1"/>
              <a:t>produced</a:t>
            </a:r>
            <a:r>
              <a:rPr lang="sv-SE" sz="1800" i="1" dirty="0"/>
              <a:t>!</a:t>
            </a:r>
            <a:br>
              <a:rPr lang="sv-SE" sz="1800" i="1" dirty="0"/>
            </a:br>
            <a:r>
              <a:rPr lang="sv-SE" dirty="0"/>
              <a:t/>
            </a:r>
            <a:br>
              <a:rPr lang="sv-SE" dirty="0"/>
            </a:br>
            <a:r>
              <a:rPr lang="sv-SE" dirty="0" smtClean="0"/>
              <a:t/>
            </a:r>
            <a:br>
              <a:rPr lang="sv-SE" dirty="0" smtClean="0"/>
            </a:br>
            <a:endParaRPr lang="sv-SE" dirty="0"/>
          </a:p>
        </p:txBody>
      </p:sp>
    </p:spTree>
    <p:extLst>
      <p:ext uri="{BB962C8B-B14F-4D97-AF65-F5344CB8AC3E}">
        <p14:creationId xmlns:p14="http://schemas.microsoft.com/office/powerpoint/2010/main" val="3795870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Idag</a:t>
            </a:r>
            <a:endParaRPr lang="sv-SE" dirty="0"/>
          </a:p>
        </p:txBody>
      </p:sp>
      <p:sp>
        <p:nvSpPr>
          <p:cNvPr id="3" name="Content Placeholder 2"/>
          <p:cNvSpPr>
            <a:spLocks noGrp="1"/>
          </p:cNvSpPr>
          <p:nvPr>
            <p:ph idx="1"/>
          </p:nvPr>
        </p:nvSpPr>
        <p:spPr/>
        <p:txBody>
          <a:bodyPr/>
          <a:lstStyle/>
          <a:p>
            <a:r>
              <a:rPr lang="sv-SE" dirty="0" smtClean="0"/>
              <a:t>En liten bakgrund: varför är miljö, klimat och energi intressant för en statsvetare?</a:t>
            </a:r>
          </a:p>
          <a:p>
            <a:r>
              <a:rPr lang="sv-SE" dirty="0" smtClean="0"/>
              <a:t>Miljöintegrering, och uppblossande konflikter, i bioenergipolitiken</a:t>
            </a:r>
          </a:p>
          <a:p>
            <a:r>
              <a:rPr lang="sv-SE" dirty="0" smtClean="0"/>
              <a:t>Resurseffektiva energisamarbeten – vad driver dem</a:t>
            </a:r>
            <a:r>
              <a:rPr lang="sv-SE" dirty="0" smtClean="0"/>
              <a:t>?</a:t>
            </a:r>
          </a:p>
          <a:p>
            <a:r>
              <a:rPr lang="sv-SE" dirty="0" smtClean="0"/>
              <a:t>Klimatlagen: vårt projekt och en första resultatredovisning</a:t>
            </a:r>
            <a:endParaRPr lang="sv-SE" dirty="0"/>
          </a:p>
        </p:txBody>
      </p:sp>
    </p:spTree>
    <p:extLst>
      <p:ext uri="{BB962C8B-B14F-4D97-AF65-F5344CB8AC3E}">
        <p14:creationId xmlns:p14="http://schemas.microsoft.com/office/powerpoint/2010/main" val="31870824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5806"/>
            <a:ext cx="8229600" cy="3858816"/>
          </a:xfrm>
        </p:spPr>
        <p:txBody>
          <a:bodyPr/>
          <a:lstStyle/>
          <a:p>
            <a:pPr marL="0" indent="0" algn="ctr">
              <a:buFontTx/>
              <a:buNone/>
              <a:defRPr/>
            </a:pPr>
            <a:r>
              <a:rPr lang="sv-SE" sz="1400" i="1" dirty="0" smtClean="0">
                <a:latin typeface="Arial"/>
                <a:cs typeface="Arial"/>
              </a:rPr>
              <a:t>”Sweden</a:t>
            </a:r>
            <a:r>
              <a:rPr lang="is-IS" sz="1400" i="1" dirty="0" smtClean="0">
                <a:latin typeface="Arial"/>
                <a:cs typeface="Arial"/>
              </a:rPr>
              <a:t>…</a:t>
            </a:r>
            <a:r>
              <a:rPr lang="sv-SE" sz="1400" i="1" dirty="0" smtClean="0">
                <a:latin typeface="Arial"/>
                <a:cs typeface="Arial"/>
              </a:rPr>
              <a:t>is </a:t>
            </a:r>
            <a:r>
              <a:rPr lang="sv-SE" sz="1400" i="1" dirty="0" err="1" smtClean="0">
                <a:latin typeface="Arial"/>
                <a:cs typeface="Arial"/>
              </a:rPr>
              <a:t>covered</a:t>
            </a:r>
            <a:r>
              <a:rPr lang="sv-SE" sz="1400" i="1" dirty="0" smtClean="0">
                <a:latin typeface="Arial"/>
                <a:cs typeface="Arial"/>
              </a:rPr>
              <a:t> </a:t>
            </a:r>
            <a:r>
              <a:rPr lang="sv-SE" sz="1400" i="1" dirty="0" err="1" smtClean="0">
                <a:latin typeface="Arial"/>
                <a:cs typeface="Arial"/>
              </a:rPr>
              <a:t>with</a:t>
            </a:r>
            <a:r>
              <a:rPr lang="sv-SE" sz="1400" i="1" dirty="0" smtClean="0">
                <a:latin typeface="Arial"/>
                <a:cs typeface="Arial"/>
              </a:rPr>
              <a:t> </a:t>
            </a:r>
            <a:r>
              <a:rPr lang="sv-SE" sz="1400" i="1" dirty="0" err="1" smtClean="0">
                <a:latin typeface="Arial"/>
                <a:cs typeface="Arial"/>
              </a:rPr>
              <a:t>forest</a:t>
            </a:r>
            <a:r>
              <a:rPr lang="sv-SE" sz="1400" i="1" dirty="0" smtClean="0">
                <a:latin typeface="Arial"/>
                <a:cs typeface="Arial"/>
              </a:rPr>
              <a:t> </a:t>
            </a:r>
            <a:r>
              <a:rPr lang="sv-SE" sz="1400" i="1" dirty="0" err="1" smtClean="0">
                <a:latin typeface="Arial"/>
                <a:cs typeface="Arial"/>
              </a:rPr>
              <a:t>but</a:t>
            </a:r>
            <a:r>
              <a:rPr lang="sv-SE" sz="1400" i="1" dirty="0" smtClean="0">
                <a:latin typeface="Arial"/>
                <a:cs typeface="Arial"/>
              </a:rPr>
              <a:t> </a:t>
            </a:r>
            <a:r>
              <a:rPr lang="sv-SE" sz="1400" i="1" dirty="0" err="1" smtClean="0">
                <a:latin typeface="Arial"/>
                <a:cs typeface="Arial"/>
              </a:rPr>
              <a:t>there</a:t>
            </a:r>
            <a:r>
              <a:rPr lang="sv-SE" sz="1400" i="1" dirty="0" smtClean="0">
                <a:latin typeface="Arial"/>
                <a:cs typeface="Arial"/>
              </a:rPr>
              <a:t> is </a:t>
            </a:r>
            <a:r>
              <a:rPr lang="sv-SE" sz="1400" i="1" dirty="0" err="1" smtClean="0">
                <a:latin typeface="Arial"/>
                <a:cs typeface="Arial"/>
              </a:rPr>
              <a:t>only</a:t>
            </a:r>
            <a:r>
              <a:rPr lang="sv-SE" sz="1400" i="1" dirty="0" smtClean="0">
                <a:latin typeface="Arial"/>
                <a:cs typeface="Arial"/>
              </a:rPr>
              <a:t> </a:t>
            </a:r>
            <a:r>
              <a:rPr lang="sv-SE" sz="1400" i="1" dirty="0" err="1" smtClean="0">
                <a:latin typeface="Arial"/>
                <a:cs typeface="Arial"/>
              </a:rPr>
              <a:t>one</a:t>
            </a:r>
            <a:r>
              <a:rPr lang="sv-SE" sz="1400" i="1" dirty="0" smtClean="0">
                <a:latin typeface="Arial"/>
                <a:cs typeface="Arial"/>
              </a:rPr>
              <a:t> </a:t>
            </a:r>
            <a:r>
              <a:rPr lang="sv-SE" sz="1400" i="1" dirty="0" err="1" smtClean="0">
                <a:latin typeface="Arial"/>
                <a:cs typeface="Arial"/>
              </a:rPr>
              <a:t>Biofuel</a:t>
            </a:r>
            <a:r>
              <a:rPr lang="sv-SE" sz="1400" i="1" dirty="0" smtClean="0">
                <a:latin typeface="Arial"/>
                <a:cs typeface="Arial"/>
              </a:rPr>
              <a:t> Region. In order </a:t>
            </a:r>
            <a:r>
              <a:rPr lang="sv-SE" sz="1400" i="1" dirty="0" err="1" smtClean="0">
                <a:latin typeface="Arial"/>
                <a:cs typeface="Arial"/>
              </a:rPr>
              <a:t>to</a:t>
            </a:r>
            <a:r>
              <a:rPr lang="sv-SE" sz="1400" i="1" dirty="0">
                <a:latin typeface="Arial"/>
                <a:cs typeface="Arial"/>
              </a:rPr>
              <a:t> </a:t>
            </a:r>
            <a:r>
              <a:rPr lang="sv-SE" sz="1400" i="1" dirty="0" err="1" smtClean="0">
                <a:latin typeface="Arial"/>
                <a:cs typeface="Arial"/>
              </a:rPr>
              <a:t>initate</a:t>
            </a:r>
            <a:r>
              <a:rPr lang="sv-SE" sz="1400" i="1" dirty="0" smtClean="0">
                <a:latin typeface="Arial"/>
                <a:cs typeface="Arial"/>
              </a:rPr>
              <a:t> and </a:t>
            </a:r>
            <a:r>
              <a:rPr lang="sv-SE" sz="1400" i="1" dirty="0" err="1" smtClean="0">
                <a:latin typeface="Arial"/>
                <a:cs typeface="Arial"/>
              </a:rPr>
              <a:t>maintain</a:t>
            </a:r>
            <a:r>
              <a:rPr lang="sv-SE" sz="1400" i="1" dirty="0" smtClean="0">
                <a:latin typeface="Arial"/>
                <a:cs typeface="Arial"/>
              </a:rPr>
              <a:t> durable and </a:t>
            </a:r>
            <a:r>
              <a:rPr lang="sv-SE" sz="1400" i="1" dirty="0" err="1" smtClean="0">
                <a:latin typeface="Arial"/>
                <a:cs typeface="Arial"/>
              </a:rPr>
              <a:t>sustainable</a:t>
            </a:r>
            <a:r>
              <a:rPr lang="sv-SE" sz="1400" i="1" dirty="0" smtClean="0">
                <a:latin typeface="Arial"/>
                <a:cs typeface="Arial"/>
              </a:rPr>
              <a:t> </a:t>
            </a:r>
            <a:r>
              <a:rPr lang="sv-SE" sz="1400" i="1" dirty="0" err="1" smtClean="0">
                <a:latin typeface="Arial"/>
                <a:cs typeface="Arial"/>
              </a:rPr>
              <a:t>renewable</a:t>
            </a:r>
            <a:r>
              <a:rPr lang="sv-SE" sz="1400" i="1" dirty="0" smtClean="0">
                <a:latin typeface="Arial"/>
                <a:cs typeface="Arial"/>
              </a:rPr>
              <a:t> </a:t>
            </a:r>
            <a:r>
              <a:rPr lang="sv-SE" sz="1400" i="1" dirty="0" err="1" smtClean="0">
                <a:latin typeface="Arial"/>
                <a:cs typeface="Arial"/>
              </a:rPr>
              <a:t>energy</a:t>
            </a:r>
            <a:r>
              <a:rPr lang="sv-SE" sz="1400" i="1" dirty="0" smtClean="0">
                <a:latin typeface="Arial"/>
                <a:cs typeface="Arial"/>
              </a:rPr>
              <a:t> </a:t>
            </a:r>
            <a:r>
              <a:rPr lang="sv-SE" sz="1400" i="1" dirty="0" err="1" smtClean="0">
                <a:latin typeface="Arial"/>
                <a:cs typeface="Arial"/>
              </a:rPr>
              <a:t>projects</a:t>
            </a:r>
            <a:r>
              <a:rPr lang="sv-SE" sz="1400" i="1" dirty="0" smtClean="0">
                <a:latin typeface="Arial"/>
                <a:cs typeface="Arial"/>
              </a:rPr>
              <a:t> on the </a:t>
            </a:r>
            <a:r>
              <a:rPr lang="sv-SE" sz="1400" i="1" dirty="0" err="1" smtClean="0">
                <a:latin typeface="Arial"/>
                <a:cs typeface="Arial"/>
              </a:rPr>
              <a:t>sub</a:t>
            </a:r>
            <a:r>
              <a:rPr lang="sv-SE" sz="1400" i="1" dirty="0" smtClean="0">
                <a:latin typeface="Arial"/>
                <a:cs typeface="Arial"/>
              </a:rPr>
              <a:t>-national </a:t>
            </a:r>
            <a:r>
              <a:rPr lang="sv-SE" sz="1400" i="1" dirty="0" err="1" smtClean="0">
                <a:latin typeface="Arial"/>
                <a:cs typeface="Arial"/>
              </a:rPr>
              <a:t>level</a:t>
            </a:r>
            <a:r>
              <a:rPr lang="sv-SE" sz="1400" i="1" dirty="0" smtClean="0">
                <a:latin typeface="Arial"/>
                <a:cs typeface="Arial"/>
              </a:rPr>
              <a:t>, policy </a:t>
            </a:r>
            <a:r>
              <a:rPr lang="sv-SE" sz="1400" i="1" dirty="0" err="1" smtClean="0">
                <a:latin typeface="Arial"/>
                <a:cs typeface="Arial"/>
              </a:rPr>
              <a:t>entrepreneurs</a:t>
            </a:r>
            <a:r>
              <a:rPr lang="sv-SE" sz="1400" i="1" dirty="0" smtClean="0">
                <a:latin typeface="Arial"/>
                <a:cs typeface="Arial"/>
              </a:rPr>
              <a:t> </a:t>
            </a:r>
            <a:r>
              <a:rPr lang="sv-SE" sz="1400" i="1" dirty="0" err="1" smtClean="0">
                <a:latin typeface="Arial"/>
                <a:cs typeface="Arial"/>
              </a:rPr>
              <a:t>capable</a:t>
            </a:r>
            <a:r>
              <a:rPr lang="sv-SE" sz="1400" i="1" dirty="0" smtClean="0">
                <a:latin typeface="Arial"/>
                <a:cs typeface="Arial"/>
              </a:rPr>
              <a:t> </a:t>
            </a:r>
            <a:r>
              <a:rPr lang="sv-SE" sz="1400" i="1" dirty="0" err="1" smtClean="0">
                <a:latin typeface="Arial"/>
                <a:cs typeface="Arial"/>
              </a:rPr>
              <a:t>of</a:t>
            </a:r>
            <a:r>
              <a:rPr lang="sv-SE" sz="1400" i="1" dirty="0" smtClean="0">
                <a:latin typeface="Arial"/>
                <a:cs typeface="Arial"/>
              </a:rPr>
              <a:t> </a:t>
            </a:r>
            <a:r>
              <a:rPr lang="sv-SE" sz="1400" i="1" dirty="0" err="1" smtClean="0">
                <a:latin typeface="Arial"/>
                <a:cs typeface="Arial"/>
              </a:rPr>
              <a:t>pointing</a:t>
            </a:r>
            <a:r>
              <a:rPr lang="sv-SE" sz="1400" i="1" dirty="0" smtClean="0">
                <a:latin typeface="Arial"/>
                <a:cs typeface="Arial"/>
              </a:rPr>
              <a:t> </a:t>
            </a:r>
            <a:r>
              <a:rPr lang="sv-SE" sz="1400" i="1" dirty="0" err="1" smtClean="0">
                <a:latin typeface="Arial"/>
                <a:cs typeface="Arial"/>
              </a:rPr>
              <a:t>towards</a:t>
            </a:r>
            <a:r>
              <a:rPr lang="sv-SE" sz="1400" i="1" dirty="0" smtClean="0">
                <a:latin typeface="Arial"/>
                <a:cs typeface="Arial"/>
              </a:rPr>
              <a:t> </a:t>
            </a:r>
            <a:r>
              <a:rPr lang="sv-SE" sz="1400" i="1" dirty="0" err="1" smtClean="0">
                <a:latin typeface="Arial"/>
                <a:cs typeface="Arial"/>
              </a:rPr>
              <a:t>local</a:t>
            </a:r>
            <a:r>
              <a:rPr lang="sv-SE" sz="1400" i="1" dirty="0" smtClean="0">
                <a:latin typeface="Arial"/>
                <a:cs typeface="Arial"/>
              </a:rPr>
              <a:t> </a:t>
            </a:r>
            <a:r>
              <a:rPr lang="sv-SE" sz="1400" i="1" dirty="0" err="1" smtClean="0">
                <a:latin typeface="Arial"/>
                <a:cs typeface="Arial"/>
              </a:rPr>
              <a:t>win-win</a:t>
            </a:r>
            <a:r>
              <a:rPr lang="sv-SE" sz="1400" i="1" dirty="0" smtClean="0">
                <a:latin typeface="Arial"/>
                <a:cs typeface="Arial"/>
              </a:rPr>
              <a:t> solutions, </a:t>
            </a:r>
            <a:r>
              <a:rPr lang="sv-SE" sz="1400" i="1" dirty="0" err="1" smtClean="0">
                <a:latin typeface="Arial"/>
                <a:cs typeface="Arial"/>
              </a:rPr>
              <a:t>with</a:t>
            </a:r>
            <a:r>
              <a:rPr lang="sv-SE" sz="1400" i="1" dirty="0" smtClean="0">
                <a:latin typeface="Arial"/>
                <a:cs typeface="Arial"/>
              </a:rPr>
              <a:t> extensive personal </a:t>
            </a:r>
            <a:r>
              <a:rPr lang="sv-SE" sz="1400" i="1" dirty="0" err="1" smtClean="0">
                <a:latin typeface="Arial"/>
                <a:cs typeface="Arial"/>
              </a:rPr>
              <a:t>networks</a:t>
            </a:r>
            <a:r>
              <a:rPr lang="is-IS" sz="1400" i="1" dirty="0" smtClean="0">
                <a:latin typeface="Arial"/>
                <a:cs typeface="Arial"/>
              </a:rPr>
              <a:t>…and capable of applying for EU and national funding are crucial” </a:t>
            </a:r>
            <a:r>
              <a:rPr lang="is-IS" sz="1400" dirty="0" smtClean="0">
                <a:latin typeface="Arial"/>
                <a:cs typeface="Arial"/>
              </a:rPr>
              <a:t>(Söderberg, 2014, p. 134)</a:t>
            </a:r>
            <a:endParaRPr lang="sv-SE" sz="1400" dirty="0" smtClean="0">
              <a:latin typeface="Arial"/>
              <a:cs typeface="Arial"/>
            </a:endParaRPr>
          </a:p>
          <a:p>
            <a:pPr marL="0" indent="0" algn="ctr">
              <a:buFontTx/>
              <a:buNone/>
              <a:defRPr/>
            </a:pPr>
            <a:endParaRPr lang="sv-SE" sz="1800" i="1" dirty="0" smtClean="0">
              <a:latin typeface="Arial"/>
              <a:cs typeface="Arial"/>
            </a:endParaRPr>
          </a:p>
          <a:p>
            <a:pPr marL="0" indent="0">
              <a:buFontTx/>
              <a:buNone/>
              <a:defRPr/>
            </a:pPr>
            <a:r>
              <a:rPr lang="sv-SE" sz="1400" dirty="0" smtClean="0">
                <a:latin typeface="Arial Black"/>
                <a:cs typeface="Arial Black"/>
              </a:rPr>
              <a:t>Do not </a:t>
            </a:r>
            <a:r>
              <a:rPr lang="sv-SE" sz="1400" dirty="0" err="1" smtClean="0">
                <a:latin typeface="Arial Black"/>
                <a:cs typeface="Arial Black"/>
              </a:rPr>
              <a:t>underestimate</a:t>
            </a:r>
            <a:r>
              <a:rPr lang="sv-SE" sz="1400" dirty="0" smtClean="0">
                <a:latin typeface="Arial Black"/>
                <a:cs typeface="Arial Black"/>
              </a:rPr>
              <a:t> the </a:t>
            </a:r>
            <a:r>
              <a:rPr lang="sv-SE" sz="1400" dirty="0" err="1" smtClean="0">
                <a:latin typeface="Arial Black"/>
                <a:cs typeface="Arial Black"/>
              </a:rPr>
              <a:t>role</a:t>
            </a:r>
            <a:r>
              <a:rPr lang="sv-SE" sz="1400" dirty="0" smtClean="0">
                <a:latin typeface="Arial Black"/>
                <a:cs typeface="Arial Black"/>
              </a:rPr>
              <a:t> </a:t>
            </a:r>
            <a:r>
              <a:rPr lang="sv-SE" sz="1400" dirty="0" err="1" smtClean="0">
                <a:latin typeface="Arial Black"/>
                <a:cs typeface="Arial Black"/>
              </a:rPr>
              <a:t>of</a:t>
            </a:r>
            <a:r>
              <a:rPr lang="sv-SE" sz="1400" dirty="0" smtClean="0">
                <a:latin typeface="Arial Black"/>
                <a:cs typeface="Arial Black"/>
              </a:rPr>
              <a:t> </a:t>
            </a:r>
            <a:r>
              <a:rPr lang="sv-SE" sz="1400" dirty="0" err="1" smtClean="0">
                <a:latin typeface="Arial Black"/>
                <a:cs typeface="Arial Black"/>
              </a:rPr>
              <a:t>environment</a:t>
            </a:r>
            <a:r>
              <a:rPr lang="sv-SE" sz="1400" dirty="0">
                <a:latin typeface="Arial Black"/>
                <a:cs typeface="Arial Black"/>
              </a:rPr>
              <a:t>!</a:t>
            </a:r>
            <a:endParaRPr lang="sv-SE" sz="1400" dirty="0" smtClean="0">
              <a:latin typeface="Arial Black"/>
              <a:cs typeface="Arial Black"/>
            </a:endParaRPr>
          </a:p>
          <a:p>
            <a:pPr>
              <a:defRPr/>
            </a:pPr>
            <a:r>
              <a:rPr lang="sv-SE" sz="1400" dirty="0" err="1" smtClean="0"/>
              <a:t>Renewable</a:t>
            </a:r>
            <a:r>
              <a:rPr lang="sv-SE" sz="1400" dirty="0" smtClean="0"/>
              <a:t> </a:t>
            </a:r>
            <a:r>
              <a:rPr lang="sv-SE" sz="1400" dirty="0" err="1" smtClean="0"/>
              <a:t>energy</a:t>
            </a:r>
            <a:r>
              <a:rPr lang="sv-SE" sz="1400" dirty="0" smtClean="0"/>
              <a:t> </a:t>
            </a:r>
            <a:r>
              <a:rPr lang="sv-SE" sz="1400" dirty="0" err="1" smtClean="0"/>
              <a:t>projects</a:t>
            </a:r>
            <a:r>
              <a:rPr lang="sv-SE" sz="1400" dirty="0" smtClean="0"/>
              <a:t> </a:t>
            </a:r>
            <a:r>
              <a:rPr lang="sv-SE" sz="1400" dirty="0" err="1" smtClean="0"/>
              <a:t>initated</a:t>
            </a:r>
            <a:r>
              <a:rPr lang="sv-SE" sz="1400" dirty="0" smtClean="0"/>
              <a:t> on </a:t>
            </a:r>
            <a:r>
              <a:rPr lang="sv-SE" sz="1400" dirty="0" err="1" smtClean="0"/>
              <a:t>environmental</a:t>
            </a:r>
            <a:r>
              <a:rPr lang="sv-SE" sz="1400" dirty="0" smtClean="0"/>
              <a:t> </a:t>
            </a:r>
            <a:r>
              <a:rPr lang="sv-SE" sz="1400" dirty="0" err="1" smtClean="0"/>
              <a:t>grounds</a:t>
            </a:r>
            <a:r>
              <a:rPr lang="sv-SE" sz="1400" dirty="0" smtClean="0"/>
              <a:t> </a:t>
            </a:r>
            <a:r>
              <a:rPr lang="sv-SE" sz="1400" dirty="0" err="1" smtClean="0"/>
              <a:t>are</a:t>
            </a:r>
            <a:r>
              <a:rPr lang="sv-SE" sz="1400" dirty="0" smtClean="0"/>
              <a:t> </a:t>
            </a:r>
            <a:r>
              <a:rPr lang="sv-SE" sz="1400" dirty="0" err="1" smtClean="0"/>
              <a:t>more</a:t>
            </a:r>
            <a:r>
              <a:rPr lang="sv-SE" sz="1400" dirty="0" smtClean="0"/>
              <a:t> durable </a:t>
            </a:r>
            <a:r>
              <a:rPr lang="sv-SE" sz="1400" dirty="0" err="1" smtClean="0"/>
              <a:t>than</a:t>
            </a:r>
            <a:r>
              <a:rPr lang="sv-SE" sz="1400" dirty="0" smtClean="0"/>
              <a:t> </a:t>
            </a:r>
            <a:r>
              <a:rPr lang="sv-SE" sz="1400" dirty="0" err="1" smtClean="0"/>
              <a:t>renewable</a:t>
            </a:r>
            <a:r>
              <a:rPr lang="sv-SE" sz="1400" dirty="0" smtClean="0"/>
              <a:t> </a:t>
            </a:r>
            <a:r>
              <a:rPr lang="sv-SE" sz="1400" dirty="0" err="1" smtClean="0"/>
              <a:t>energy</a:t>
            </a:r>
            <a:r>
              <a:rPr lang="sv-SE" sz="1400" dirty="0" smtClean="0"/>
              <a:t> </a:t>
            </a:r>
            <a:r>
              <a:rPr lang="sv-SE" sz="1400" dirty="0" err="1" smtClean="0"/>
              <a:t>project</a:t>
            </a:r>
            <a:r>
              <a:rPr lang="sv-SE" sz="1400" dirty="0" smtClean="0"/>
              <a:t> </a:t>
            </a:r>
            <a:r>
              <a:rPr lang="sv-SE" sz="1400" dirty="0" err="1" smtClean="0"/>
              <a:t>initiated</a:t>
            </a:r>
            <a:r>
              <a:rPr lang="sv-SE" sz="1400" dirty="0" smtClean="0"/>
              <a:t> for </a:t>
            </a:r>
            <a:r>
              <a:rPr lang="sv-SE" sz="1400" dirty="0" err="1" smtClean="0"/>
              <a:t>other</a:t>
            </a:r>
            <a:r>
              <a:rPr lang="sv-SE" sz="1400" dirty="0" smtClean="0"/>
              <a:t> </a:t>
            </a:r>
            <a:r>
              <a:rPr lang="sv-SE" sz="1400" dirty="0" err="1" smtClean="0"/>
              <a:t>reasons</a:t>
            </a:r>
            <a:r>
              <a:rPr lang="sv-SE" sz="1400" dirty="0" smtClean="0"/>
              <a:t> (</a:t>
            </a:r>
            <a:r>
              <a:rPr lang="sv-SE" sz="1400" dirty="0" err="1" smtClean="0"/>
              <a:t>economic</a:t>
            </a:r>
            <a:r>
              <a:rPr lang="sv-SE" sz="1400" dirty="0" smtClean="0"/>
              <a:t> </a:t>
            </a:r>
            <a:r>
              <a:rPr lang="sv-SE" sz="1400" dirty="0" err="1" smtClean="0"/>
              <a:t>growth</a:t>
            </a:r>
            <a:r>
              <a:rPr lang="sv-SE" sz="1400" dirty="0" smtClean="0"/>
              <a:t>/</a:t>
            </a:r>
            <a:r>
              <a:rPr lang="sv-SE" sz="1400" dirty="0" err="1" smtClean="0"/>
              <a:t>supply</a:t>
            </a:r>
            <a:r>
              <a:rPr lang="sv-SE" sz="1400" dirty="0" smtClean="0"/>
              <a:t> </a:t>
            </a:r>
            <a:r>
              <a:rPr lang="sv-SE" sz="1400" dirty="0" err="1" smtClean="0"/>
              <a:t>security</a:t>
            </a:r>
            <a:r>
              <a:rPr lang="sv-SE" sz="1400" dirty="0" smtClean="0"/>
              <a:t>) </a:t>
            </a:r>
          </a:p>
          <a:p>
            <a:pPr>
              <a:defRPr/>
            </a:pPr>
            <a:r>
              <a:rPr lang="sv-SE" sz="1400" dirty="0" err="1" smtClean="0"/>
              <a:t>Environmentally</a:t>
            </a:r>
            <a:r>
              <a:rPr lang="sv-SE" sz="1400" dirty="0" smtClean="0"/>
              <a:t> </a:t>
            </a:r>
            <a:r>
              <a:rPr lang="sv-SE" sz="1400" dirty="0" err="1" smtClean="0"/>
              <a:t>interested</a:t>
            </a:r>
            <a:r>
              <a:rPr lang="sv-SE" sz="1400" dirty="0" smtClean="0"/>
              <a:t> persons in leading positions </a:t>
            </a:r>
            <a:r>
              <a:rPr lang="sv-SE" sz="1400" dirty="0" err="1" smtClean="0"/>
              <a:t>enter</a:t>
            </a:r>
            <a:r>
              <a:rPr lang="sv-SE" sz="1400" dirty="0" smtClean="0"/>
              <a:t> </a:t>
            </a:r>
            <a:r>
              <a:rPr lang="sv-SE" sz="1400" dirty="0" err="1" smtClean="0"/>
              <a:t>renewable</a:t>
            </a:r>
            <a:r>
              <a:rPr lang="sv-SE" sz="1400" dirty="0" smtClean="0"/>
              <a:t> </a:t>
            </a:r>
            <a:r>
              <a:rPr lang="sv-SE" sz="1400" dirty="0" err="1" smtClean="0"/>
              <a:t>energy</a:t>
            </a:r>
            <a:r>
              <a:rPr lang="sv-SE" sz="1400" dirty="0" smtClean="0"/>
              <a:t> </a:t>
            </a:r>
            <a:r>
              <a:rPr lang="sv-SE" sz="1400" dirty="0" err="1" smtClean="0"/>
              <a:t>projects</a:t>
            </a:r>
            <a:r>
              <a:rPr lang="sv-SE" sz="1400" dirty="0" smtClean="0"/>
              <a:t> </a:t>
            </a:r>
            <a:r>
              <a:rPr lang="sv-SE" sz="1400" dirty="0" err="1" smtClean="0"/>
              <a:t>with</a:t>
            </a:r>
            <a:r>
              <a:rPr lang="sv-SE" sz="1400" dirty="0" smtClean="0"/>
              <a:t> </a:t>
            </a:r>
            <a:r>
              <a:rPr lang="sv-SE" sz="1400" dirty="0" err="1" smtClean="0"/>
              <a:t>more</a:t>
            </a:r>
            <a:r>
              <a:rPr lang="sv-SE" sz="1400" dirty="0" smtClean="0"/>
              <a:t> </a:t>
            </a:r>
            <a:r>
              <a:rPr lang="sv-SE" sz="1400" dirty="0" err="1" smtClean="0"/>
              <a:t>realistic</a:t>
            </a:r>
            <a:r>
              <a:rPr lang="sv-SE" sz="1400" dirty="0" smtClean="0"/>
              <a:t> </a:t>
            </a:r>
            <a:r>
              <a:rPr lang="sv-SE" sz="1400" dirty="0" err="1" smtClean="0"/>
              <a:t>expectations</a:t>
            </a:r>
            <a:r>
              <a:rPr lang="sv-SE" sz="1400" dirty="0" smtClean="0"/>
              <a:t> and </a:t>
            </a:r>
            <a:r>
              <a:rPr lang="sv-SE" sz="1400" dirty="0" err="1" smtClean="0"/>
              <a:t>endure</a:t>
            </a:r>
            <a:r>
              <a:rPr lang="sv-SE" sz="1400" dirty="0" smtClean="0"/>
              <a:t> </a:t>
            </a:r>
            <a:r>
              <a:rPr lang="sv-SE" sz="1400" dirty="0" err="1" smtClean="0"/>
              <a:t>longer</a:t>
            </a:r>
            <a:r>
              <a:rPr lang="sv-SE" sz="1400" dirty="0" smtClean="0"/>
              <a:t> </a:t>
            </a:r>
            <a:r>
              <a:rPr lang="sv-SE" sz="1400" dirty="0" err="1" smtClean="0"/>
              <a:t>wihtin</a:t>
            </a:r>
            <a:r>
              <a:rPr lang="sv-SE" sz="1400" dirty="0" smtClean="0"/>
              <a:t> </a:t>
            </a:r>
            <a:r>
              <a:rPr lang="sv-SE" sz="1400" dirty="0" err="1" smtClean="0"/>
              <a:t>projects</a:t>
            </a:r>
            <a:endParaRPr lang="sv-SE" sz="1400" dirty="0" smtClean="0"/>
          </a:p>
          <a:p>
            <a:pPr>
              <a:defRPr/>
            </a:pPr>
            <a:r>
              <a:rPr lang="sv-SE" sz="1400" dirty="0" err="1" smtClean="0"/>
              <a:t>Municipalities</a:t>
            </a:r>
            <a:r>
              <a:rPr lang="sv-SE" sz="1400" dirty="0" smtClean="0"/>
              <a:t> </a:t>
            </a:r>
            <a:r>
              <a:rPr lang="sv-SE" sz="1400" dirty="0" err="1" smtClean="0"/>
              <a:t>expecting</a:t>
            </a:r>
            <a:r>
              <a:rPr lang="sv-SE" sz="1400" dirty="0" smtClean="0"/>
              <a:t> explosive </a:t>
            </a:r>
            <a:r>
              <a:rPr lang="sv-SE" sz="1400" dirty="0" err="1" smtClean="0"/>
              <a:t>growth</a:t>
            </a:r>
            <a:r>
              <a:rPr lang="sv-SE" sz="1400" dirty="0" smtClean="0"/>
              <a:t> in </a:t>
            </a:r>
            <a:r>
              <a:rPr lang="sv-SE" sz="1400" dirty="0" err="1" smtClean="0"/>
              <a:t>jobs</a:t>
            </a:r>
            <a:r>
              <a:rPr lang="sv-SE" sz="1400" dirty="0" smtClean="0"/>
              <a:t> and </a:t>
            </a:r>
            <a:r>
              <a:rPr lang="sv-SE" sz="1400" dirty="0" err="1" smtClean="0"/>
              <a:t>economy</a:t>
            </a:r>
            <a:r>
              <a:rPr lang="sv-SE" sz="1400" dirty="0" smtClean="0"/>
              <a:t> </a:t>
            </a:r>
            <a:r>
              <a:rPr lang="sv-SE" sz="1400" dirty="0" err="1" smtClean="0"/>
              <a:t>are</a:t>
            </a:r>
            <a:r>
              <a:rPr lang="sv-SE" sz="1400" dirty="0" smtClean="0"/>
              <a:t> less durable in </a:t>
            </a:r>
            <a:r>
              <a:rPr lang="sv-SE" sz="1400" dirty="0" err="1" smtClean="0"/>
              <a:t>renewable</a:t>
            </a:r>
            <a:r>
              <a:rPr lang="sv-SE" sz="1400" dirty="0" smtClean="0"/>
              <a:t> </a:t>
            </a:r>
            <a:r>
              <a:rPr lang="sv-SE" sz="1400" dirty="0" err="1" smtClean="0"/>
              <a:t>energy</a:t>
            </a:r>
            <a:r>
              <a:rPr lang="sv-SE" sz="1400" dirty="0" smtClean="0"/>
              <a:t> </a:t>
            </a:r>
            <a:r>
              <a:rPr lang="sv-SE" sz="1400" dirty="0" err="1" smtClean="0"/>
              <a:t>projects</a:t>
            </a:r>
            <a:r>
              <a:rPr lang="sv-SE" sz="1400" dirty="0" smtClean="0"/>
              <a:t> </a:t>
            </a:r>
          </a:p>
          <a:p>
            <a:pPr>
              <a:defRPr/>
            </a:pPr>
            <a:r>
              <a:rPr lang="sv-SE" sz="1400" dirty="0" err="1" smtClean="0"/>
              <a:t>High-level</a:t>
            </a:r>
            <a:r>
              <a:rPr lang="sv-SE" sz="1400" dirty="0" smtClean="0"/>
              <a:t> </a:t>
            </a:r>
            <a:r>
              <a:rPr lang="sv-SE" sz="1400" dirty="0" err="1" smtClean="0"/>
              <a:t>political</a:t>
            </a:r>
            <a:r>
              <a:rPr lang="sv-SE" sz="1400" dirty="0" smtClean="0"/>
              <a:t> </a:t>
            </a:r>
            <a:r>
              <a:rPr lang="sv-SE" sz="1400" dirty="0" err="1" smtClean="0"/>
              <a:t>priorities</a:t>
            </a:r>
            <a:r>
              <a:rPr lang="sv-SE" sz="1400" dirty="0"/>
              <a:t> </a:t>
            </a:r>
            <a:r>
              <a:rPr lang="sv-SE" sz="1400" dirty="0" err="1" smtClean="0"/>
              <a:t>provides</a:t>
            </a:r>
            <a:r>
              <a:rPr lang="sv-SE" sz="1400" dirty="0" smtClean="0"/>
              <a:t> the </a:t>
            </a:r>
            <a:r>
              <a:rPr lang="sv-SE" sz="1400" dirty="0" err="1" smtClean="0"/>
              <a:t>setting</a:t>
            </a:r>
            <a:r>
              <a:rPr lang="sv-SE" sz="1400" dirty="0" smtClean="0"/>
              <a:t> and guide </a:t>
            </a:r>
            <a:r>
              <a:rPr lang="sv-SE" sz="1400" dirty="0" err="1" smtClean="0"/>
              <a:t>sub</a:t>
            </a:r>
            <a:r>
              <a:rPr lang="sv-SE" sz="1400" dirty="0" smtClean="0"/>
              <a:t>-national </a:t>
            </a:r>
            <a:r>
              <a:rPr lang="sv-SE" sz="1400" dirty="0" err="1" smtClean="0"/>
              <a:t>actors</a:t>
            </a:r>
            <a:r>
              <a:rPr lang="sv-SE" sz="1400" dirty="0" smtClean="0"/>
              <a:t> in </a:t>
            </a:r>
            <a:r>
              <a:rPr lang="sv-SE" sz="1400" dirty="0" err="1" smtClean="0"/>
              <a:t>their</a:t>
            </a:r>
            <a:r>
              <a:rPr lang="sv-SE" sz="1400" dirty="0"/>
              <a:t> </a:t>
            </a:r>
            <a:r>
              <a:rPr lang="sv-SE" sz="1400" dirty="0" smtClean="0"/>
              <a:t>actions!</a:t>
            </a:r>
          </a:p>
          <a:p>
            <a:pPr>
              <a:defRPr/>
            </a:pPr>
            <a:r>
              <a:rPr lang="sv-SE" sz="1400" dirty="0" err="1" smtClean="0"/>
              <a:t>But</a:t>
            </a:r>
            <a:r>
              <a:rPr lang="sv-SE" sz="1400" dirty="0" smtClean="0"/>
              <a:t>: </a:t>
            </a:r>
            <a:r>
              <a:rPr lang="sv-SE" sz="1400" dirty="0" err="1" smtClean="0"/>
              <a:t>sub</a:t>
            </a:r>
            <a:r>
              <a:rPr lang="sv-SE" sz="1400" dirty="0" smtClean="0"/>
              <a:t>-national </a:t>
            </a:r>
            <a:r>
              <a:rPr lang="sv-SE" sz="1400" dirty="0" err="1" smtClean="0"/>
              <a:t>level</a:t>
            </a:r>
            <a:r>
              <a:rPr lang="sv-SE" sz="1400" dirty="0" smtClean="0"/>
              <a:t> </a:t>
            </a:r>
            <a:r>
              <a:rPr lang="sv-SE" sz="1400" dirty="0" err="1" smtClean="0"/>
              <a:t>actors</a:t>
            </a:r>
            <a:r>
              <a:rPr lang="sv-SE" sz="1400" dirty="0" smtClean="0"/>
              <a:t> </a:t>
            </a:r>
            <a:r>
              <a:rPr lang="sv-SE" sz="1400" dirty="0" err="1" smtClean="0"/>
              <a:t>also</a:t>
            </a:r>
            <a:r>
              <a:rPr lang="sv-SE" sz="1400" dirty="0" smtClean="0"/>
              <a:t> </a:t>
            </a:r>
            <a:r>
              <a:rPr lang="sv-SE" sz="1400" dirty="0" err="1" smtClean="0"/>
              <a:t>have</a:t>
            </a:r>
            <a:r>
              <a:rPr lang="sv-SE" sz="1400" dirty="0" smtClean="0"/>
              <a:t> </a:t>
            </a:r>
            <a:r>
              <a:rPr lang="sv-SE" sz="1400" dirty="0" err="1" smtClean="0"/>
              <a:t>to</a:t>
            </a:r>
            <a:r>
              <a:rPr lang="sv-SE" sz="1400" dirty="0" smtClean="0"/>
              <a:t> make </a:t>
            </a:r>
            <a:r>
              <a:rPr lang="sv-SE" sz="1400" dirty="0" err="1" smtClean="0"/>
              <a:t>trade-offs</a:t>
            </a:r>
            <a:r>
              <a:rPr lang="sv-SE" sz="1400" dirty="0" smtClean="0"/>
              <a:t> </a:t>
            </a:r>
            <a:r>
              <a:rPr lang="sv-SE" sz="1400" dirty="0" err="1" smtClean="0"/>
              <a:t>between</a:t>
            </a:r>
            <a:r>
              <a:rPr lang="sv-SE" sz="1400" dirty="0" smtClean="0"/>
              <a:t> </a:t>
            </a:r>
            <a:r>
              <a:rPr lang="sv-SE" sz="1400" dirty="0" err="1" smtClean="0"/>
              <a:t>e.g</a:t>
            </a:r>
            <a:r>
              <a:rPr lang="sv-SE" sz="1400" dirty="0" smtClean="0"/>
              <a:t>. </a:t>
            </a:r>
            <a:r>
              <a:rPr lang="sv-SE" sz="1400" dirty="0" err="1" smtClean="0"/>
              <a:t>health</a:t>
            </a:r>
            <a:r>
              <a:rPr lang="sv-SE" sz="1400" dirty="0" smtClean="0"/>
              <a:t> </a:t>
            </a:r>
            <a:r>
              <a:rPr lang="sv-SE" sz="1400" dirty="0" err="1" smtClean="0"/>
              <a:t>care</a:t>
            </a:r>
            <a:r>
              <a:rPr lang="sv-SE" sz="1400" dirty="0" smtClean="0"/>
              <a:t>/</a:t>
            </a:r>
            <a:r>
              <a:rPr lang="sv-SE" sz="1400" dirty="0" err="1" smtClean="0"/>
              <a:t>education</a:t>
            </a:r>
            <a:r>
              <a:rPr lang="sv-SE" sz="1400" dirty="0" smtClean="0"/>
              <a:t> and </a:t>
            </a:r>
            <a:r>
              <a:rPr lang="sv-SE" sz="1400" dirty="0" err="1" smtClean="0"/>
              <a:t>renewable</a:t>
            </a:r>
            <a:r>
              <a:rPr lang="sv-SE" sz="1400" dirty="0" smtClean="0"/>
              <a:t> </a:t>
            </a:r>
            <a:r>
              <a:rPr lang="sv-SE" sz="1400" dirty="0" err="1" smtClean="0"/>
              <a:t>energy</a:t>
            </a:r>
            <a:r>
              <a:rPr lang="sv-SE" sz="1400" dirty="0" smtClean="0"/>
              <a:t>:</a:t>
            </a:r>
            <a:r>
              <a:rPr lang="sv-SE" sz="1400" dirty="0" smtClean="0">
                <a:sym typeface="Wingdings"/>
              </a:rPr>
              <a:t> </a:t>
            </a:r>
            <a:r>
              <a:rPr lang="sv-SE" sz="1400" dirty="0" err="1" smtClean="0"/>
              <a:t>need</a:t>
            </a:r>
            <a:r>
              <a:rPr lang="sv-SE" sz="1400" dirty="0" smtClean="0"/>
              <a:t> </a:t>
            </a:r>
            <a:r>
              <a:rPr lang="sv-SE" sz="1400" dirty="0" err="1" smtClean="0"/>
              <a:t>win-win</a:t>
            </a:r>
            <a:r>
              <a:rPr lang="sv-SE" sz="1400" dirty="0" smtClean="0"/>
              <a:t> arguments</a:t>
            </a:r>
            <a:r>
              <a:rPr lang="sv-SE" sz="1600" dirty="0" smtClean="0">
                <a:latin typeface="Arial"/>
                <a:cs typeface="Arial"/>
              </a:rPr>
              <a:t>!</a:t>
            </a:r>
          </a:p>
        </p:txBody>
      </p:sp>
      <p:sp>
        <p:nvSpPr>
          <p:cNvPr id="2" name="Title 1"/>
          <p:cNvSpPr>
            <a:spLocks noGrp="1"/>
          </p:cNvSpPr>
          <p:nvPr>
            <p:ph type="title"/>
          </p:nvPr>
        </p:nvSpPr>
        <p:spPr/>
        <p:txBody>
          <a:bodyPr/>
          <a:lstStyle/>
          <a:p>
            <a:endParaRPr lang="sv-SE" dirty="0"/>
          </a:p>
        </p:txBody>
      </p:sp>
    </p:spTree>
    <p:extLst>
      <p:ext uri="{BB962C8B-B14F-4D97-AF65-F5344CB8AC3E}">
        <p14:creationId xmlns:p14="http://schemas.microsoft.com/office/powerpoint/2010/main" val="255960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526"/>
            <a:ext cx="8229600" cy="720080"/>
          </a:xfrm>
        </p:spPr>
        <p:txBody>
          <a:bodyPr/>
          <a:lstStyle/>
          <a:p>
            <a:r>
              <a:rPr lang="sv-SE" sz="2000" dirty="0" err="1" smtClean="0"/>
              <a:t>Resource</a:t>
            </a:r>
            <a:r>
              <a:rPr lang="sv-SE" sz="2000" dirty="0" smtClean="0"/>
              <a:t> </a:t>
            </a:r>
            <a:r>
              <a:rPr lang="sv-SE" sz="2000" dirty="0" err="1" smtClean="0"/>
              <a:t>efficient</a:t>
            </a:r>
            <a:r>
              <a:rPr lang="sv-SE" sz="2000" dirty="0" smtClean="0"/>
              <a:t> </a:t>
            </a:r>
            <a:r>
              <a:rPr lang="sv-SE" sz="2000" dirty="0" err="1" smtClean="0"/>
              <a:t>cities</a:t>
            </a:r>
            <a:r>
              <a:rPr lang="sv-SE" sz="2000" dirty="0" smtClean="0"/>
              <a:t>: </a:t>
            </a:r>
            <a:r>
              <a:rPr lang="sv-SE" sz="2000" dirty="0" err="1" smtClean="0"/>
              <a:t>Lessons</a:t>
            </a:r>
            <a:r>
              <a:rPr lang="sv-SE" sz="2000" dirty="0" smtClean="0"/>
              <a:t> </a:t>
            </a:r>
            <a:r>
              <a:rPr lang="sv-SE" sz="2000" dirty="0" smtClean="0"/>
              <a:t>for national and </a:t>
            </a:r>
            <a:r>
              <a:rPr lang="sv-SE" sz="2000" dirty="0" err="1" smtClean="0"/>
              <a:t>local</a:t>
            </a:r>
            <a:r>
              <a:rPr lang="sv-SE" sz="2000" dirty="0" smtClean="0"/>
              <a:t> </a:t>
            </a:r>
            <a:r>
              <a:rPr lang="sv-SE" sz="2000" dirty="0" err="1" smtClean="0"/>
              <a:t>actors</a:t>
            </a:r>
            <a:endParaRPr lang="sv-SE" sz="2000" dirty="0"/>
          </a:p>
        </p:txBody>
      </p:sp>
      <p:sp>
        <p:nvSpPr>
          <p:cNvPr id="3" name="Content Placeholder 2"/>
          <p:cNvSpPr>
            <a:spLocks noGrp="1"/>
          </p:cNvSpPr>
          <p:nvPr>
            <p:ph idx="1"/>
          </p:nvPr>
        </p:nvSpPr>
        <p:spPr>
          <a:xfrm>
            <a:off x="457200" y="1275606"/>
            <a:ext cx="8229600" cy="3538678"/>
          </a:xfrm>
        </p:spPr>
        <p:txBody>
          <a:bodyPr/>
          <a:lstStyle/>
          <a:p>
            <a:pPr marL="0" indent="0">
              <a:buNone/>
            </a:pPr>
            <a:r>
              <a:rPr lang="en-US" sz="1200" dirty="0"/>
              <a:t>EU/state sets overarching frames and send important signals through policy, economic instruments, laws and regulations regarding the relevance of utilizing waste products and waste heat: this </a:t>
            </a:r>
            <a:r>
              <a:rPr lang="en-US" sz="1200" dirty="0" smtClean="0"/>
              <a:t>increases </a:t>
            </a:r>
            <a:r>
              <a:rPr lang="en-US" sz="1200" dirty="0"/>
              <a:t>the </a:t>
            </a:r>
            <a:r>
              <a:rPr lang="en-US" sz="1200" dirty="0" smtClean="0"/>
              <a:t>possibilities </a:t>
            </a:r>
            <a:r>
              <a:rPr lang="en-US" sz="1200" dirty="0"/>
              <a:t>to discover resource efficient energy solutions.</a:t>
            </a:r>
          </a:p>
          <a:p>
            <a:pPr marL="0" indent="0">
              <a:buNone/>
            </a:pPr>
            <a:r>
              <a:rPr lang="en-US" sz="1200" dirty="0"/>
              <a:t> </a:t>
            </a:r>
          </a:p>
          <a:p>
            <a:pPr marL="0" indent="0">
              <a:buNone/>
            </a:pPr>
            <a:r>
              <a:rPr lang="en-US" sz="1200" dirty="0" smtClean="0"/>
              <a:t>STATE: Create </a:t>
            </a:r>
            <a:r>
              <a:rPr lang="en-US" sz="1200" dirty="0"/>
              <a:t>instruments that identifies resource efficient opportunities (e.g. </a:t>
            </a:r>
            <a:r>
              <a:rPr lang="en-US" sz="1200" dirty="0" smtClean="0"/>
              <a:t>municipal </a:t>
            </a:r>
            <a:r>
              <a:rPr lang="en-US" sz="1200" dirty="0"/>
              <a:t>energy plans with demands on </a:t>
            </a:r>
            <a:r>
              <a:rPr lang="en-US" sz="1200" dirty="0" smtClean="0"/>
              <a:t>identifying </a:t>
            </a:r>
            <a:r>
              <a:rPr lang="en-US" sz="1200" dirty="0"/>
              <a:t>and using rest products and waste heat)</a:t>
            </a:r>
          </a:p>
          <a:p>
            <a:pPr marL="0" indent="0">
              <a:buNone/>
            </a:pPr>
            <a:r>
              <a:rPr lang="en-US" sz="1200" dirty="0"/>
              <a:t>Overview earlier instruments so that they are not skewed</a:t>
            </a:r>
          </a:p>
          <a:p>
            <a:pPr marL="0" indent="0">
              <a:buNone/>
            </a:pPr>
            <a:r>
              <a:rPr lang="en-US" sz="1200" dirty="0"/>
              <a:t>Support waste heat collaborations </a:t>
            </a:r>
            <a:r>
              <a:rPr lang="en-US" sz="1200" dirty="0" smtClean="0"/>
              <a:t>through </a:t>
            </a:r>
            <a:r>
              <a:rPr lang="en-US" sz="1200" dirty="0"/>
              <a:t>economic support to local investments solving the key problems with uneven demand and the need for reserve capacity. </a:t>
            </a:r>
          </a:p>
          <a:p>
            <a:pPr marL="0" indent="0">
              <a:buNone/>
            </a:pPr>
            <a:r>
              <a:rPr lang="en-US" sz="1200" dirty="0"/>
              <a:t> </a:t>
            </a:r>
          </a:p>
          <a:p>
            <a:pPr marL="0" indent="0">
              <a:buNone/>
            </a:pPr>
            <a:r>
              <a:rPr lang="en-US" sz="1200" dirty="0" smtClean="0"/>
              <a:t>LOCAL: sets </a:t>
            </a:r>
            <a:r>
              <a:rPr lang="en-US" sz="1200" dirty="0"/>
              <a:t>the local framework and send </a:t>
            </a:r>
            <a:r>
              <a:rPr lang="en-US" sz="1200" dirty="0" smtClean="0"/>
              <a:t>important </a:t>
            </a:r>
            <a:r>
              <a:rPr lang="en-US" sz="1200" dirty="0"/>
              <a:t>long term local </a:t>
            </a:r>
            <a:r>
              <a:rPr lang="en-US" sz="1200" dirty="0" smtClean="0"/>
              <a:t>signals and can address two </a:t>
            </a:r>
            <a:r>
              <a:rPr lang="en-US" sz="1200" dirty="0"/>
              <a:t>key </a:t>
            </a:r>
            <a:r>
              <a:rPr lang="en-US" sz="1200" dirty="0" smtClean="0"/>
              <a:t>factors for establishing </a:t>
            </a:r>
            <a:r>
              <a:rPr lang="en-US" sz="1200" dirty="0"/>
              <a:t>successful district heating collaborations: the uneven demand and the need for reserve capacity . </a:t>
            </a:r>
            <a:endParaRPr lang="en-US" sz="1200" dirty="0" smtClean="0"/>
          </a:p>
          <a:p>
            <a:pPr marL="0" indent="0">
              <a:buNone/>
            </a:pPr>
            <a:r>
              <a:rPr lang="en-US" sz="1200" dirty="0"/>
              <a:t>T</a:t>
            </a:r>
            <a:r>
              <a:rPr lang="en-US" sz="1200" dirty="0" smtClean="0"/>
              <a:t>he </a:t>
            </a:r>
            <a:r>
              <a:rPr lang="en-US" sz="1200" dirty="0"/>
              <a:t>municipality can:</a:t>
            </a:r>
          </a:p>
          <a:p>
            <a:pPr marL="0" indent="0">
              <a:buNone/>
            </a:pPr>
            <a:r>
              <a:rPr lang="en-US" sz="1200" dirty="0"/>
              <a:t>Through municipal energy plans signal the political will to use waste heat</a:t>
            </a:r>
          </a:p>
          <a:p>
            <a:pPr marL="0" indent="0">
              <a:buNone/>
            </a:pPr>
            <a:r>
              <a:rPr lang="en-US" sz="1200" dirty="0"/>
              <a:t>Through short decision-making </a:t>
            </a:r>
            <a:r>
              <a:rPr lang="en-US" sz="1200" dirty="0" smtClean="0"/>
              <a:t>paths </a:t>
            </a:r>
            <a:r>
              <a:rPr lang="en-US" sz="1200" dirty="0"/>
              <a:t>ensure to help with local knowledge on preconditions and to solve key problems.</a:t>
            </a:r>
          </a:p>
          <a:p>
            <a:pPr marL="0" indent="0">
              <a:buNone/>
            </a:pPr>
            <a:r>
              <a:rPr lang="en-US" sz="1200" dirty="0" smtClean="0"/>
              <a:t>Local </a:t>
            </a:r>
            <a:r>
              <a:rPr lang="en-US" sz="1200" dirty="0"/>
              <a:t>actors should specifically take care to have an open communication, ensure that local representatives are placed at the negotiating table, and use external consultants in agreement negotiations. </a:t>
            </a:r>
            <a:endParaRPr lang="en-US" sz="1200" dirty="0" smtClean="0"/>
          </a:p>
          <a:p>
            <a:pPr marL="0" indent="0" algn="r">
              <a:buNone/>
            </a:pPr>
            <a:r>
              <a:rPr lang="en-US" sz="1200" dirty="0" smtClean="0"/>
              <a:t>(</a:t>
            </a:r>
            <a:r>
              <a:rPr lang="en-US" sz="1200" dirty="0" err="1" smtClean="0"/>
              <a:t>Wårell</a:t>
            </a:r>
            <a:r>
              <a:rPr lang="en-US" sz="1200" dirty="0" smtClean="0"/>
              <a:t>, Söderberg, </a:t>
            </a:r>
            <a:r>
              <a:rPr lang="en-US" sz="1200" dirty="0" err="1" smtClean="0"/>
              <a:t>Söderholm</a:t>
            </a:r>
            <a:r>
              <a:rPr lang="en-US" sz="1200" dirty="0" smtClean="0"/>
              <a:t>, 2017)</a:t>
            </a:r>
            <a:endParaRPr lang="en-US" sz="1200" dirty="0"/>
          </a:p>
          <a:p>
            <a:pPr marL="0" indent="0">
              <a:buNone/>
            </a:pPr>
            <a:r>
              <a:rPr lang="en-US" sz="1200" dirty="0"/>
              <a:t> </a:t>
            </a:r>
          </a:p>
          <a:p>
            <a:pPr marL="0" indent="0">
              <a:buNone/>
            </a:pPr>
            <a:endParaRPr lang="sv-SE" sz="1200" dirty="0"/>
          </a:p>
        </p:txBody>
      </p:sp>
    </p:spTree>
    <p:extLst>
      <p:ext uri="{BB962C8B-B14F-4D97-AF65-F5344CB8AC3E}">
        <p14:creationId xmlns:p14="http://schemas.microsoft.com/office/powerpoint/2010/main" val="590988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2000" dirty="0">
                <a:latin typeface="Arial Black" charset="0"/>
                <a:cs typeface="Arial Black" charset="0"/>
              </a:rPr>
              <a:t>Handling </a:t>
            </a:r>
            <a:r>
              <a:rPr lang="sv-SE" sz="2000" dirty="0" err="1">
                <a:latin typeface="Arial Black" charset="0"/>
                <a:cs typeface="Arial Black" charset="0"/>
              </a:rPr>
              <a:t>bioeconomy</a:t>
            </a:r>
            <a:r>
              <a:rPr lang="sv-SE" sz="2000" dirty="0">
                <a:latin typeface="Arial Black" charset="0"/>
                <a:cs typeface="Arial Black" charset="0"/>
              </a:rPr>
              <a:t> policy </a:t>
            </a:r>
            <a:r>
              <a:rPr lang="sv-SE" sz="2000" dirty="0" err="1">
                <a:latin typeface="Arial Black" charset="0"/>
                <a:cs typeface="Arial Black" charset="0"/>
              </a:rPr>
              <a:t>conflicts</a:t>
            </a:r>
            <a:r>
              <a:rPr lang="sv-SE" sz="2000" dirty="0">
                <a:latin typeface="Arial Black" charset="0"/>
                <a:cs typeface="Arial Black" charset="0"/>
              </a:rPr>
              <a:t> – a </a:t>
            </a:r>
            <a:r>
              <a:rPr lang="sv-SE" sz="2000" dirty="0" err="1">
                <a:latin typeface="Arial Black" charset="0"/>
                <a:cs typeface="Arial Black" charset="0"/>
              </a:rPr>
              <a:t>summary</a:t>
            </a:r>
            <a:r>
              <a:rPr lang="sv-SE" sz="2000" dirty="0">
                <a:latin typeface="Arial Black" charset="0"/>
                <a:cs typeface="Arial Black" charset="0"/>
              </a:rPr>
              <a:t>:</a:t>
            </a:r>
          </a:p>
        </p:txBody>
      </p:sp>
      <p:sp>
        <p:nvSpPr>
          <p:cNvPr id="7" name="Content Placeholder 6"/>
          <p:cNvSpPr>
            <a:spLocks noGrp="1"/>
          </p:cNvSpPr>
          <p:nvPr>
            <p:ph idx="1"/>
          </p:nvPr>
        </p:nvSpPr>
        <p:spPr/>
        <p:txBody>
          <a:bodyPr/>
          <a:lstStyle/>
          <a:p>
            <a:pPr marL="0" indent="0">
              <a:buFontTx/>
              <a:buNone/>
              <a:defRPr/>
            </a:pPr>
            <a:r>
              <a:rPr lang="sv-SE" sz="1600" b="1" dirty="0" smtClean="0">
                <a:latin typeface="Arial"/>
                <a:cs typeface="Arial"/>
              </a:rPr>
              <a:t>Global/EU/National </a:t>
            </a:r>
            <a:r>
              <a:rPr lang="sv-SE" sz="1600" b="1" dirty="0" err="1" smtClean="0">
                <a:latin typeface="Arial"/>
                <a:cs typeface="Arial"/>
              </a:rPr>
              <a:t>level</a:t>
            </a:r>
            <a:r>
              <a:rPr lang="sv-SE" sz="1600" b="1" dirty="0">
                <a:latin typeface="Arial"/>
                <a:cs typeface="Arial"/>
              </a:rPr>
              <a:t>:</a:t>
            </a:r>
            <a:endParaRPr lang="sv-SE" sz="1600" b="1" dirty="0" smtClean="0">
              <a:latin typeface="Arial"/>
              <a:cs typeface="Arial"/>
            </a:endParaRPr>
          </a:p>
          <a:p>
            <a:pPr>
              <a:defRPr/>
            </a:pPr>
            <a:r>
              <a:rPr lang="sv-SE" sz="1600" dirty="0" err="1" smtClean="0">
                <a:latin typeface="Arial"/>
                <a:cs typeface="Arial"/>
              </a:rPr>
              <a:t>Priorities</a:t>
            </a:r>
            <a:r>
              <a:rPr lang="sv-SE" sz="1600" dirty="0" smtClean="0">
                <a:latin typeface="Arial"/>
                <a:cs typeface="Arial"/>
              </a:rPr>
              <a:t> </a:t>
            </a:r>
            <a:r>
              <a:rPr lang="sv-SE" sz="1600" dirty="0" err="1" smtClean="0">
                <a:latin typeface="Arial"/>
                <a:cs typeface="Arial"/>
              </a:rPr>
              <a:t>are</a:t>
            </a:r>
            <a:r>
              <a:rPr lang="sv-SE" sz="1600" dirty="0" smtClean="0">
                <a:latin typeface="Arial"/>
                <a:cs typeface="Arial"/>
              </a:rPr>
              <a:t> </a:t>
            </a:r>
            <a:r>
              <a:rPr lang="sv-SE" sz="1600" dirty="0" err="1" smtClean="0">
                <a:latin typeface="Arial"/>
                <a:cs typeface="Arial"/>
              </a:rPr>
              <a:t>necessary</a:t>
            </a:r>
            <a:r>
              <a:rPr lang="sv-SE" sz="1600" dirty="0" smtClean="0">
                <a:latin typeface="Arial"/>
                <a:cs typeface="Arial"/>
              </a:rPr>
              <a:t>! If policy </a:t>
            </a:r>
            <a:r>
              <a:rPr lang="sv-SE" sz="1600" dirty="0" err="1" smtClean="0">
                <a:latin typeface="Arial"/>
                <a:cs typeface="Arial"/>
              </a:rPr>
              <a:t>conflicts</a:t>
            </a:r>
            <a:r>
              <a:rPr lang="sv-SE" sz="1600" dirty="0" smtClean="0">
                <a:latin typeface="Arial"/>
                <a:cs typeface="Arial"/>
              </a:rPr>
              <a:t> </a:t>
            </a:r>
            <a:r>
              <a:rPr lang="sv-SE" sz="1600" dirty="0" err="1" smtClean="0">
                <a:latin typeface="Arial"/>
                <a:cs typeface="Arial"/>
              </a:rPr>
              <a:t>are</a:t>
            </a:r>
            <a:r>
              <a:rPr lang="sv-SE" sz="1600" dirty="0" smtClean="0">
                <a:latin typeface="Arial"/>
                <a:cs typeface="Arial"/>
              </a:rPr>
              <a:t> </a:t>
            </a:r>
            <a:r>
              <a:rPr lang="sv-SE" sz="1600" dirty="0" err="1" smtClean="0">
                <a:latin typeface="Arial"/>
                <a:cs typeface="Arial"/>
              </a:rPr>
              <a:t>unresolved</a:t>
            </a:r>
            <a:r>
              <a:rPr lang="sv-SE" sz="1600" dirty="0" smtClean="0">
                <a:latin typeface="Arial"/>
                <a:cs typeface="Arial"/>
              </a:rPr>
              <a:t> on </a:t>
            </a:r>
            <a:r>
              <a:rPr lang="sv-SE" sz="1600" dirty="0" err="1" smtClean="0">
                <a:latin typeface="Arial"/>
                <a:cs typeface="Arial"/>
              </a:rPr>
              <a:t>higher</a:t>
            </a:r>
            <a:r>
              <a:rPr lang="sv-SE" sz="1600" dirty="0" smtClean="0">
                <a:latin typeface="Arial"/>
                <a:cs typeface="Arial"/>
              </a:rPr>
              <a:t> </a:t>
            </a:r>
            <a:r>
              <a:rPr lang="sv-SE" sz="1600" dirty="0" err="1" smtClean="0">
                <a:latin typeface="Arial"/>
                <a:cs typeface="Arial"/>
              </a:rPr>
              <a:t>levels</a:t>
            </a:r>
            <a:r>
              <a:rPr lang="sv-SE" sz="1600" dirty="0" smtClean="0">
                <a:latin typeface="Arial"/>
                <a:cs typeface="Arial"/>
              </a:rPr>
              <a:t>, </a:t>
            </a:r>
            <a:r>
              <a:rPr lang="sv-SE" sz="1600" dirty="0" err="1" smtClean="0">
                <a:latin typeface="Arial"/>
                <a:cs typeface="Arial"/>
              </a:rPr>
              <a:t>they</a:t>
            </a:r>
            <a:r>
              <a:rPr lang="sv-SE" sz="1600" dirty="0" smtClean="0">
                <a:latin typeface="Arial"/>
                <a:cs typeface="Arial"/>
              </a:rPr>
              <a:t> must be handled on </a:t>
            </a:r>
            <a:r>
              <a:rPr lang="sv-SE" sz="1600" dirty="0" err="1" smtClean="0">
                <a:latin typeface="Arial"/>
                <a:cs typeface="Arial"/>
              </a:rPr>
              <a:t>lower</a:t>
            </a:r>
            <a:r>
              <a:rPr lang="sv-SE" sz="1600" dirty="0" smtClean="0">
                <a:latin typeface="Arial"/>
                <a:cs typeface="Arial"/>
              </a:rPr>
              <a:t> </a:t>
            </a:r>
            <a:r>
              <a:rPr lang="sv-SE" sz="1600" dirty="0" err="1" smtClean="0">
                <a:latin typeface="Arial"/>
                <a:cs typeface="Arial"/>
              </a:rPr>
              <a:t>levels</a:t>
            </a:r>
            <a:endParaRPr lang="sv-SE" sz="1600" dirty="0" smtClean="0">
              <a:latin typeface="Arial"/>
              <a:cs typeface="Arial"/>
            </a:endParaRPr>
          </a:p>
          <a:p>
            <a:pPr>
              <a:defRPr/>
            </a:pPr>
            <a:r>
              <a:rPr lang="sv-SE" sz="1600" dirty="0" smtClean="0">
                <a:latin typeface="Arial"/>
                <a:cs typeface="Arial"/>
              </a:rPr>
              <a:t>Be </a:t>
            </a:r>
            <a:r>
              <a:rPr lang="sv-SE" sz="1600" dirty="0" err="1" smtClean="0">
                <a:latin typeface="Arial"/>
                <a:cs typeface="Arial"/>
              </a:rPr>
              <a:t>clear</a:t>
            </a:r>
            <a:r>
              <a:rPr lang="sv-SE" sz="1600" dirty="0" smtClean="0">
                <a:latin typeface="Arial"/>
                <a:cs typeface="Arial"/>
              </a:rPr>
              <a:t> and </a:t>
            </a:r>
            <a:r>
              <a:rPr lang="sv-SE" sz="1600" dirty="0" err="1" smtClean="0">
                <a:latin typeface="Arial"/>
                <a:cs typeface="Arial"/>
              </a:rPr>
              <a:t>consistent</a:t>
            </a:r>
            <a:r>
              <a:rPr lang="sv-SE" sz="1600" dirty="0" smtClean="0">
                <a:latin typeface="Arial"/>
                <a:cs typeface="Arial"/>
              </a:rPr>
              <a:t>! Long-term, </a:t>
            </a:r>
            <a:r>
              <a:rPr lang="sv-SE" sz="1600" dirty="0" err="1" smtClean="0">
                <a:latin typeface="Arial"/>
                <a:cs typeface="Arial"/>
              </a:rPr>
              <a:t>high-level</a:t>
            </a:r>
            <a:r>
              <a:rPr lang="sv-SE" sz="1600" dirty="0" smtClean="0">
                <a:latin typeface="Arial"/>
                <a:cs typeface="Arial"/>
              </a:rPr>
              <a:t> policy signals </a:t>
            </a:r>
            <a:r>
              <a:rPr lang="sv-SE" sz="1600" dirty="0" err="1" smtClean="0">
                <a:latin typeface="Arial"/>
                <a:cs typeface="Arial"/>
              </a:rPr>
              <a:t>spurs</a:t>
            </a:r>
            <a:r>
              <a:rPr lang="sv-SE" sz="1600" dirty="0" smtClean="0">
                <a:latin typeface="Arial"/>
                <a:cs typeface="Arial"/>
              </a:rPr>
              <a:t> </a:t>
            </a:r>
            <a:r>
              <a:rPr lang="sv-SE" sz="1600" dirty="0" err="1" smtClean="0">
                <a:latin typeface="Arial"/>
                <a:cs typeface="Arial"/>
              </a:rPr>
              <a:t>sub</a:t>
            </a:r>
            <a:r>
              <a:rPr lang="sv-SE" sz="1600" dirty="0" smtClean="0">
                <a:latin typeface="Arial"/>
                <a:cs typeface="Arial"/>
              </a:rPr>
              <a:t>-national </a:t>
            </a:r>
            <a:r>
              <a:rPr lang="sv-SE" sz="1600" dirty="0" err="1" smtClean="0">
                <a:latin typeface="Arial"/>
                <a:cs typeface="Arial"/>
              </a:rPr>
              <a:t>development</a:t>
            </a:r>
            <a:endParaRPr lang="sv-SE" sz="1600" dirty="0" smtClean="0">
              <a:latin typeface="Arial"/>
              <a:cs typeface="Arial"/>
            </a:endParaRPr>
          </a:p>
          <a:p>
            <a:pPr>
              <a:defRPr/>
            </a:pPr>
            <a:r>
              <a:rPr lang="sv-SE" sz="1600" dirty="0" smtClean="0">
                <a:latin typeface="Arial"/>
                <a:cs typeface="Arial"/>
              </a:rPr>
              <a:t>Money talks! </a:t>
            </a:r>
            <a:r>
              <a:rPr lang="sv-SE" sz="1600" dirty="0" err="1" smtClean="0">
                <a:latin typeface="Arial"/>
                <a:cs typeface="Arial"/>
              </a:rPr>
              <a:t>Follow</a:t>
            </a:r>
            <a:r>
              <a:rPr lang="sv-SE" sz="1600" dirty="0" smtClean="0">
                <a:latin typeface="Arial"/>
                <a:cs typeface="Arial"/>
              </a:rPr>
              <a:t> </a:t>
            </a:r>
            <a:r>
              <a:rPr lang="sv-SE" sz="1600" dirty="0" err="1" smtClean="0">
                <a:latin typeface="Arial"/>
                <a:cs typeface="Arial"/>
              </a:rPr>
              <a:t>strategies</a:t>
            </a:r>
            <a:r>
              <a:rPr lang="sv-SE" sz="1600" dirty="0" smtClean="0">
                <a:latin typeface="Arial"/>
                <a:cs typeface="Arial"/>
              </a:rPr>
              <a:t> </a:t>
            </a:r>
            <a:r>
              <a:rPr lang="sv-SE" sz="1600" dirty="0" err="1" smtClean="0">
                <a:latin typeface="Arial"/>
                <a:cs typeface="Arial"/>
              </a:rPr>
              <a:t>up</a:t>
            </a:r>
            <a:r>
              <a:rPr lang="sv-SE" sz="1600" dirty="0" smtClean="0">
                <a:latin typeface="Arial"/>
                <a:cs typeface="Arial"/>
              </a:rPr>
              <a:t> </a:t>
            </a:r>
            <a:r>
              <a:rPr lang="sv-SE" sz="1600" dirty="0" err="1" smtClean="0">
                <a:latin typeface="Arial"/>
                <a:cs typeface="Arial"/>
              </a:rPr>
              <a:t>with</a:t>
            </a:r>
            <a:r>
              <a:rPr lang="sv-SE" sz="1600" dirty="0" smtClean="0">
                <a:latin typeface="Arial"/>
                <a:cs typeface="Arial"/>
              </a:rPr>
              <a:t> </a:t>
            </a:r>
            <a:r>
              <a:rPr lang="sv-SE" sz="1600" dirty="0" err="1" smtClean="0">
                <a:latin typeface="Arial"/>
                <a:cs typeface="Arial"/>
              </a:rPr>
              <a:t>economic</a:t>
            </a:r>
            <a:r>
              <a:rPr lang="sv-SE" sz="1600" dirty="0" smtClean="0">
                <a:latin typeface="Arial"/>
                <a:cs typeface="Arial"/>
              </a:rPr>
              <a:t> instruments</a:t>
            </a:r>
          </a:p>
          <a:p>
            <a:pPr marL="0" indent="0">
              <a:buFontTx/>
              <a:buNone/>
              <a:defRPr/>
            </a:pPr>
            <a:endParaRPr lang="sv-SE" sz="1600" dirty="0" smtClean="0">
              <a:latin typeface="Arial"/>
              <a:cs typeface="Arial"/>
            </a:endParaRPr>
          </a:p>
          <a:p>
            <a:pPr marL="0" indent="0">
              <a:buFontTx/>
              <a:buNone/>
              <a:defRPr/>
            </a:pPr>
            <a:r>
              <a:rPr lang="sv-SE" sz="1600" b="1" dirty="0" err="1" smtClean="0">
                <a:latin typeface="Arial"/>
                <a:cs typeface="Arial"/>
              </a:rPr>
              <a:t>Sub</a:t>
            </a:r>
            <a:r>
              <a:rPr lang="sv-SE" sz="1600" b="1" dirty="0" smtClean="0">
                <a:latin typeface="Arial"/>
                <a:cs typeface="Arial"/>
              </a:rPr>
              <a:t>-national </a:t>
            </a:r>
            <a:r>
              <a:rPr lang="sv-SE" sz="1600" b="1" dirty="0" err="1" smtClean="0">
                <a:latin typeface="Arial"/>
                <a:cs typeface="Arial"/>
              </a:rPr>
              <a:t>level</a:t>
            </a:r>
            <a:r>
              <a:rPr lang="sv-SE" sz="1600" b="1" dirty="0" smtClean="0">
                <a:latin typeface="Arial"/>
                <a:cs typeface="Arial"/>
              </a:rPr>
              <a:t>:</a:t>
            </a:r>
          </a:p>
          <a:p>
            <a:pPr>
              <a:defRPr/>
            </a:pPr>
            <a:r>
              <a:rPr lang="sv-SE" sz="1600" dirty="0" err="1" smtClean="0">
                <a:latin typeface="Arial"/>
                <a:cs typeface="Arial"/>
              </a:rPr>
              <a:t>Find</a:t>
            </a:r>
            <a:r>
              <a:rPr lang="sv-SE" sz="1600" dirty="0" smtClean="0">
                <a:latin typeface="Arial"/>
                <a:cs typeface="Arial"/>
              </a:rPr>
              <a:t> </a:t>
            </a:r>
            <a:r>
              <a:rPr lang="sv-SE" sz="1600" dirty="0" err="1" smtClean="0">
                <a:latin typeface="Arial"/>
                <a:cs typeface="Arial"/>
              </a:rPr>
              <a:t>win-win-strategies</a:t>
            </a:r>
            <a:r>
              <a:rPr lang="sv-SE" sz="1600" dirty="0" smtClean="0">
                <a:latin typeface="Arial"/>
                <a:cs typeface="Arial"/>
              </a:rPr>
              <a:t> (</a:t>
            </a:r>
            <a:r>
              <a:rPr lang="sv-SE" sz="1600" dirty="0" err="1" smtClean="0">
                <a:latin typeface="Arial"/>
                <a:cs typeface="Arial"/>
              </a:rPr>
              <a:t>environment-economy</a:t>
            </a:r>
            <a:r>
              <a:rPr lang="sv-SE" sz="1600" dirty="0" smtClean="0">
                <a:latin typeface="Arial"/>
                <a:cs typeface="Arial"/>
              </a:rPr>
              <a:t>)</a:t>
            </a:r>
          </a:p>
          <a:p>
            <a:pPr>
              <a:defRPr/>
            </a:pPr>
            <a:r>
              <a:rPr lang="sv-SE" sz="1600" dirty="0" smtClean="0">
                <a:latin typeface="Arial"/>
                <a:cs typeface="Arial"/>
              </a:rPr>
              <a:t>Get long-term </a:t>
            </a:r>
            <a:r>
              <a:rPr lang="sv-SE" sz="1600" dirty="0" err="1" smtClean="0">
                <a:latin typeface="Arial"/>
                <a:cs typeface="Arial"/>
              </a:rPr>
              <a:t>commitment</a:t>
            </a:r>
            <a:r>
              <a:rPr lang="sv-SE" sz="1600" dirty="0" smtClean="0">
                <a:latin typeface="Arial"/>
                <a:cs typeface="Arial"/>
              </a:rPr>
              <a:t> (on </a:t>
            </a:r>
            <a:r>
              <a:rPr lang="sv-SE" sz="1600" dirty="0" err="1" smtClean="0">
                <a:latin typeface="Arial"/>
                <a:cs typeface="Arial"/>
              </a:rPr>
              <a:t>realistic</a:t>
            </a:r>
            <a:r>
              <a:rPr lang="sv-SE" sz="1600" dirty="0" smtClean="0">
                <a:latin typeface="Arial"/>
                <a:cs typeface="Arial"/>
              </a:rPr>
              <a:t> </a:t>
            </a:r>
            <a:r>
              <a:rPr lang="sv-SE" sz="1600" dirty="0" err="1" smtClean="0">
                <a:latin typeface="Arial"/>
                <a:cs typeface="Arial"/>
              </a:rPr>
              <a:t>grounds</a:t>
            </a:r>
            <a:r>
              <a:rPr lang="sv-SE" sz="1600" dirty="0" smtClean="0">
                <a:latin typeface="Arial"/>
                <a:cs typeface="Arial"/>
              </a:rPr>
              <a:t>)</a:t>
            </a:r>
          </a:p>
          <a:p>
            <a:pPr>
              <a:defRPr/>
            </a:pPr>
            <a:r>
              <a:rPr lang="sv-SE" sz="1600" dirty="0" err="1" smtClean="0">
                <a:latin typeface="Arial"/>
                <a:cs typeface="Arial"/>
              </a:rPr>
              <a:t>Build</a:t>
            </a:r>
            <a:r>
              <a:rPr lang="sv-SE" sz="1600" dirty="0" smtClean="0">
                <a:latin typeface="Arial"/>
                <a:cs typeface="Arial"/>
              </a:rPr>
              <a:t> </a:t>
            </a:r>
            <a:r>
              <a:rPr lang="sv-SE" sz="1600" dirty="0" err="1" smtClean="0">
                <a:latin typeface="Arial"/>
                <a:cs typeface="Arial"/>
              </a:rPr>
              <a:t>competence</a:t>
            </a:r>
            <a:r>
              <a:rPr lang="sv-SE" sz="1600" dirty="0" smtClean="0">
                <a:latin typeface="Arial"/>
                <a:cs typeface="Arial"/>
              </a:rPr>
              <a:t> for EU-/national </a:t>
            </a:r>
            <a:r>
              <a:rPr lang="sv-SE" sz="1600" dirty="0" err="1" smtClean="0">
                <a:latin typeface="Arial"/>
                <a:cs typeface="Arial"/>
              </a:rPr>
              <a:t>funding</a:t>
            </a:r>
            <a:r>
              <a:rPr lang="sv-SE" sz="1600" dirty="0" smtClean="0">
                <a:latin typeface="Arial"/>
                <a:cs typeface="Arial"/>
              </a:rPr>
              <a:t> </a:t>
            </a:r>
            <a:r>
              <a:rPr lang="sv-SE" sz="1600" dirty="0" err="1" smtClean="0">
                <a:latin typeface="Arial"/>
                <a:cs typeface="Arial"/>
              </a:rPr>
              <a:t>applications</a:t>
            </a:r>
            <a:endParaRPr lang="sv-SE" sz="1600" dirty="0" smtClean="0">
              <a:latin typeface="Arial"/>
              <a:cs typeface="Arial"/>
            </a:endParaRPr>
          </a:p>
          <a:p>
            <a:pPr>
              <a:defRPr/>
            </a:pPr>
            <a:r>
              <a:rPr lang="sv-SE" sz="1600" dirty="0" err="1" smtClean="0">
                <a:latin typeface="Arial"/>
                <a:cs typeface="Arial"/>
              </a:rPr>
              <a:t>Build</a:t>
            </a:r>
            <a:r>
              <a:rPr lang="sv-SE" sz="1600" dirty="0" smtClean="0">
                <a:latin typeface="Arial"/>
                <a:cs typeface="Arial"/>
              </a:rPr>
              <a:t> regional </a:t>
            </a:r>
            <a:r>
              <a:rPr lang="sv-SE" sz="1600" dirty="0" err="1" smtClean="0">
                <a:latin typeface="Arial"/>
                <a:cs typeface="Arial"/>
              </a:rPr>
              <a:t>networks</a:t>
            </a:r>
            <a:endParaRPr lang="sv-SE" sz="1600" dirty="0">
              <a:latin typeface="Arial"/>
              <a:cs typeface="Arial"/>
            </a:endParaRPr>
          </a:p>
        </p:txBody>
      </p:sp>
    </p:spTree>
    <p:extLst>
      <p:ext uri="{BB962C8B-B14F-4D97-AF65-F5344CB8AC3E}">
        <p14:creationId xmlns:p14="http://schemas.microsoft.com/office/powerpoint/2010/main" val="1342659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221" y="1770311"/>
            <a:ext cx="7772400" cy="1026814"/>
          </a:xfrm>
        </p:spPr>
        <p:txBody>
          <a:bodyPr/>
          <a:lstStyle/>
          <a:p>
            <a:r>
              <a:rPr lang="sv-SE" dirty="0" smtClean="0"/>
              <a:t>Klimatlagen: vårt projekt och en första resultatredovisning </a:t>
            </a:r>
            <a:br>
              <a:rPr lang="sv-SE" dirty="0" smtClean="0"/>
            </a:br>
            <a:endParaRPr lang="sv-SE" dirty="0"/>
          </a:p>
        </p:txBody>
      </p:sp>
    </p:spTree>
    <p:extLst>
      <p:ext uri="{BB962C8B-B14F-4D97-AF65-F5344CB8AC3E}">
        <p14:creationId xmlns:p14="http://schemas.microsoft.com/office/powerpoint/2010/main" val="14410565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000" dirty="0" smtClean="0"/>
              <a:t>Klimatlagar som ett verktyg för miljöpolicyintegrering – en komparativ studie</a:t>
            </a:r>
            <a:endParaRPr lang="sv-SE" sz="2000" dirty="0"/>
          </a:p>
        </p:txBody>
      </p:sp>
      <p:sp>
        <p:nvSpPr>
          <p:cNvPr id="3" name="Content Placeholder 2"/>
          <p:cNvSpPr>
            <a:spLocks noGrp="1"/>
          </p:cNvSpPr>
          <p:nvPr>
            <p:ph idx="1"/>
          </p:nvPr>
        </p:nvSpPr>
        <p:spPr/>
        <p:txBody>
          <a:bodyPr/>
          <a:lstStyle/>
          <a:p>
            <a:pPr marL="0" indent="0">
              <a:buNone/>
            </a:pPr>
            <a:r>
              <a:rPr lang="sv-SE" sz="1200" dirty="0" smtClean="0"/>
              <a:t>Simon Matti och Charlotta Söderberg, LTU (Formas)</a:t>
            </a:r>
          </a:p>
          <a:p>
            <a:r>
              <a:rPr lang="sv-SE" sz="1200" dirty="0"/>
              <a:t>Har de klimatlagar som införts i europeiska stater under det senaste </a:t>
            </a:r>
            <a:r>
              <a:rPr lang="sv-SE" sz="1200" dirty="0" smtClean="0"/>
              <a:t>decenniet</a:t>
            </a:r>
            <a:r>
              <a:rPr lang="sv-SE" sz="1200" dirty="0"/>
              <a:t> </a:t>
            </a:r>
            <a:r>
              <a:rPr lang="sv-SE" sz="1200" dirty="0" smtClean="0"/>
              <a:t>varit </a:t>
            </a:r>
            <a:r>
              <a:rPr lang="sv-SE" sz="1200" dirty="0"/>
              <a:t>fördelaktiga i arbetet med att begränsa klimatförändringarna? Om så, i vilken utsträckning och på vilka sätt? Baserat på ett analytiskt ramverk som fokuserar klimatpolicyintegrering i såväl politisk retorik som i politisk praktik, analyserar och jämför den här studien politisk utveckling och policyresultat i fyra europeiska stater efter implementering av nationella klimatlagar.</a:t>
            </a:r>
          </a:p>
          <a:p>
            <a:r>
              <a:rPr lang="sv-SE" sz="1200" dirty="0"/>
              <a:t>Syftet med projektet är att analysera om, hur, varför och under vilka omständigheter klimatlagar bidrar till att driva på arbetet med att begränsa klimatförändringar i praktiken. Genom att jämföra och kontrastera designen och effekterna av klimatlagar i Storbritannien, Danmark, Finland och Tyskland, och även dra paralleller till </a:t>
            </a:r>
            <a:r>
              <a:rPr lang="sv-SE" sz="1200" dirty="0" smtClean="0"/>
              <a:t>den svenska klimatlagen, </a:t>
            </a:r>
            <a:r>
              <a:rPr lang="sv-SE" sz="1200" dirty="0"/>
              <a:t>kommer projektet att möjliggöra analyser av betydelsen av institutionell kontext och passformsproblematik för att uppnå positiva utfall. Studiens resultat kommer att bidra till en bättre teoretisk och empirisk förståelse av lagstiftning i allmänhet, och klimatlagar i synnerhet, som instrument för miljöintegrering och därigenom föra med sig viktiga lärdomar för politiker som planerar att införa lagstiftning för att driva på arbetet med att begränsa klimatförändringarna i industrialiserade demokratier.</a:t>
            </a:r>
          </a:p>
          <a:p>
            <a:pPr marL="0" indent="0">
              <a:buNone/>
            </a:pPr>
            <a:endParaRPr lang="sv-SE" sz="1200" dirty="0"/>
          </a:p>
        </p:txBody>
      </p:sp>
    </p:spTree>
    <p:extLst>
      <p:ext uri="{BB962C8B-B14F-4D97-AF65-F5344CB8AC3E}">
        <p14:creationId xmlns:p14="http://schemas.microsoft.com/office/powerpoint/2010/main" val="34555235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Främjar klimatlagar klimatåtgärder?</a:t>
            </a:r>
            <a:endParaRPr lang="sv-SE" dirty="0"/>
          </a:p>
        </p:txBody>
      </p:sp>
      <p:sp>
        <p:nvSpPr>
          <p:cNvPr id="3" name="Content Placeholder 2"/>
          <p:cNvSpPr>
            <a:spLocks noGrp="1"/>
          </p:cNvSpPr>
          <p:nvPr>
            <p:ph idx="1"/>
          </p:nvPr>
        </p:nvSpPr>
        <p:spPr/>
        <p:txBody>
          <a:bodyPr/>
          <a:lstStyle/>
          <a:p>
            <a:pPr marL="0" indent="0">
              <a:buNone/>
            </a:pPr>
            <a:r>
              <a:rPr lang="en-GB" sz="1600" dirty="0" smtClean="0"/>
              <a:t>Process, output, outcome</a:t>
            </a:r>
          </a:p>
          <a:p>
            <a:pPr marL="0" indent="0">
              <a:buNone/>
            </a:pPr>
            <a:r>
              <a:rPr lang="en-GB" sz="1600" dirty="0" smtClean="0"/>
              <a:t>H</a:t>
            </a:r>
            <a:r>
              <a:rPr lang="en-GB" sz="1600" baseline="-25000" dirty="0" smtClean="0"/>
              <a:t>1</a:t>
            </a:r>
            <a:r>
              <a:rPr lang="en-GB" sz="1600" dirty="0"/>
              <a:t>: </a:t>
            </a:r>
            <a:r>
              <a:rPr lang="en-GB" sz="1600" i="1" dirty="0"/>
              <a:t>CCAs leads to substantial outcomes in terms of positive climate performance</a:t>
            </a:r>
            <a:r>
              <a:rPr lang="en-GB" sz="1600" dirty="0"/>
              <a:t>.</a:t>
            </a:r>
          </a:p>
          <a:p>
            <a:pPr marL="0" indent="0">
              <a:buNone/>
            </a:pPr>
            <a:r>
              <a:rPr lang="en-GB" sz="1600" dirty="0" smtClean="0"/>
              <a:t>H</a:t>
            </a:r>
            <a:r>
              <a:rPr lang="en-GB" sz="1600" baseline="-25000" dirty="0" smtClean="0"/>
              <a:t>2</a:t>
            </a:r>
            <a:r>
              <a:rPr lang="en-GB" sz="1600" dirty="0"/>
              <a:t>: </a:t>
            </a:r>
            <a:r>
              <a:rPr lang="en-GB" sz="1600" i="1" dirty="0"/>
              <a:t>CCAs give raise to changes in policy rhetoric, by affecting actors’ policy learning</a:t>
            </a:r>
            <a:r>
              <a:rPr lang="en-GB" sz="1600" dirty="0"/>
              <a:t>.</a:t>
            </a:r>
          </a:p>
          <a:p>
            <a:pPr marL="0" indent="0">
              <a:buNone/>
            </a:pPr>
            <a:r>
              <a:rPr lang="en-GB" sz="1600" dirty="0"/>
              <a:t>H</a:t>
            </a:r>
            <a:r>
              <a:rPr lang="en-GB" sz="1600" baseline="-25000" dirty="0"/>
              <a:t>3</a:t>
            </a:r>
            <a:r>
              <a:rPr lang="en-GB" sz="1600" dirty="0"/>
              <a:t>: </a:t>
            </a:r>
            <a:r>
              <a:rPr lang="en-GB" sz="1600" i="1" dirty="0"/>
              <a:t>CCAs positively affect climate performance by improving cross-</a:t>
            </a:r>
            <a:r>
              <a:rPr lang="en-GB" sz="1600" i="1" dirty="0" err="1"/>
              <a:t>sectoral</a:t>
            </a:r>
            <a:r>
              <a:rPr lang="en-GB" sz="1600" i="1" dirty="0"/>
              <a:t> coordination and strengthening the political prioritization of climate mitigation</a:t>
            </a:r>
            <a:r>
              <a:rPr lang="en-GB" sz="1600" dirty="0"/>
              <a:t>.</a:t>
            </a:r>
          </a:p>
          <a:p>
            <a:pPr marL="0" indent="0">
              <a:buNone/>
            </a:pPr>
            <a:r>
              <a:rPr lang="en-GB" sz="1600" dirty="0"/>
              <a:t>H</a:t>
            </a:r>
            <a:r>
              <a:rPr lang="en-GB" sz="1600" baseline="-25000" dirty="0"/>
              <a:t>4</a:t>
            </a:r>
            <a:r>
              <a:rPr lang="en-GB" sz="1600" dirty="0"/>
              <a:t>: </a:t>
            </a:r>
            <a:r>
              <a:rPr lang="en-GB" sz="1600" i="1" dirty="0"/>
              <a:t>CCAs positively affect climate performance by forwarding the implementation of new policy tools and political programs</a:t>
            </a:r>
            <a:r>
              <a:rPr lang="en-GB" sz="1600" dirty="0"/>
              <a:t>.</a:t>
            </a:r>
          </a:p>
          <a:p>
            <a:pPr marL="0" indent="0">
              <a:buNone/>
            </a:pPr>
            <a:r>
              <a:rPr lang="en-GB" sz="1600" dirty="0"/>
              <a:t>H</a:t>
            </a:r>
            <a:r>
              <a:rPr lang="en-GB" sz="1600" baseline="-25000" dirty="0"/>
              <a:t>5</a:t>
            </a:r>
            <a:r>
              <a:rPr lang="en-GB" sz="1600" dirty="0"/>
              <a:t>: </a:t>
            </a:r>
            <a:r>
              <a:rPr lang="en-GB" sz="1600" i="1" dirty="0"/>
              <a:t>Changes in policy rhetoric affect public trust in the government’s ambition and ability to mitigate climate change, and positively increases public support for climate policy measures</a:t>
            </a:r>
            <a:r>
              <a:rPr lang="en-GB" sz="1600" dirty="0"/>
              <a:t>.  </a:t>
            </a:r>
          </a:p>
          <a:p>
            <a:pPr marL="0" indent="0">
              <a:buNone/>
            </a:pPr>
            <a:r>
              <a:rPr lang="en-GB" sz="1600" dirty="0"/>
              <a:t>H</a:t>
            </a:r>
            <a:r>
              <a:rPr lang="en-GB" sz="1600" baseline="-25000" dirty="0"/>
              <a:t>6</a:t>
            </a:r>
            <a:r>
              <a:rPr lang="en-GB" sz="1600" dirty="0"/>
              <a:t>: </a:t>
            </a:r>
            <a:r>
              <a:rPr lang="en-GB" sz="1600" i="1" dirty="0"/>
              <a:t>The interplay between political context and design of the CCA condition its effect on climate performance</a:t>
            </a:r>
            <a:r>
              <a:rPr lang="en-GB" sz="1600" dirty="0"/>
              <a:t>. </a:t>
            </a:r>
          </a:p>
          <a:p>
            <a:pPr marL="0" indent="0" algn="r">
              <a:buNone/>
            </a:pPr>
            <a:r>
              <a:rPr lang="sv-SE" sz="1200" dirty="0" smtClean="0"/>
              <a:t>Matti och Söderberg ”The </a:t>
            </a:r>
            <a:r>
              <a:rPr lang="sv-SE" sz="1200" dirty="0" err="1" smtClean="0"/>
              <a:t>prospect</a:t>
            </a:r>
            <a:r>
              <a:rPr lang="sv-SE" sz="1200" dirty="0" smtClean="0"/>
              <a:t> </a:t>
            </a:r>
            <a:r>
              <a:rPr lang="sv-SE" sz="1200" dirty="0" err="1" smtClean="0"/>
              <a:t>of</a:t>
            </a:r>
            <a:r>
              <a:rPr lang="sv-SE" sz="1200" dirty="0" smtClean="0"/>
              <a:t> </a:t>
            </a:r>
            <a:r>
              <a:rPr lang="sv-SE" sz="1200" dirty="0" err="1" smtClean="0"/>
              <a:t>climate</a:t>
            </a:r>
            <a:r>
              <a:rPr lang="sv-SE" sz="1200" dirty="0" smtClean="0"/>
              <a:t> </a:t>
            </a:r>
            <a:r>
              <a:rPr lang="sv-SE" sz="1200" dirty="0" err="1" smtClean="0"/>
              <a:t>change</a:t>
            </a:r>
            <a:r>
              <a:rPr lang="sv-SE" sz="1200" dirty="0" smtClean="0"/>
              <a:t> </a:t>
            </a:r>
            <a:r>
              <a:rPr lang="sv-SE" sz="1200" dirty="0" err="1" smtClean="0"/>
              <a:t>acts</a:t>
            </a:r>
            <a:r>
              <a:rPr lang="sv-SE" sz="1200" dirty="0" smtClean="0"/>
              <a:t> as a </a:t>
            </a:r>
            <a:r>
              <a:rPr lang="sv-SE" sz="1200" dirty="0" err="1" smtClean="0"/>
              <a:t>means</a:t>
            </a:r>
            <a:r>
              <a:rPr lang="sv-SE" sz="1200" dirty="0" smtClean="0"/>
              <a:t> for </a:t>
            </a:r>
            <a:r>
              <a:rPr lang="sv-SE" sz="1200" dirty="0" err="1" smtClean="0"/>
              <a:t>environmental</a:t>
            </a:r>
            <a:r>
              <a:rPr lang="sv-SE" sz="1200" dirty="0" smtClean="0"/>
              <a:t> policy integration”</a:t>
            </a:r>
            <a:endParaRPr lang="sv-SE" sz="1200" dirty="0"/>
          </a:p>
        </p:txBody>
      </p:sp>
    </p:spTree>
    <p:extLst>
      <p:ext uri="{BB962C8B-B14F-4D97-AF65-F5344CB8AC3E}">
        <p14:creationId xmlns:p14="http://schemas.microsoft.com/office/powerpoint/2010/main" val="29176127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25192844"/>
              </p:ext>
            </p:extLst>
          </p:nvPr>
        </p:nvGraphicFramePr>
        <p:xfrm>
          <a:off x="1860550" y="1104900"/>
          <a:ext cx="5422900" cy="2933700"/>
        </p:xfrm>
        <a:graphic>
          <a:graphicData uri="http://schemas.openxmlformats.org/presentationml/2006/ole">
            <mc:AlternateContent xmlns:mc="http://schemas.openxmlformats.org/markup-compatibility/2006">
              <mc:Choice xmlns:v="urn:schemas-microsoft-com:vml" Requires="v">
                <p:oleObj spid="_x0000_s30772" name="Document" r:id="rId4" imgW="5422900" imgH="2933700" progId="Word.Document.12">
                  <p:embed/>
                </p:oleObj>
              </mc:Choice>
              <mc:Fallback>
                <p:oleObj name="Document" r:id="rId4" imgW="5422900" imgH="2933700" progId="Word.Document.12">
                  <p:embed/>
                  <p:pic>
                    <p:nvPicPr>
                      <p:cNvPr id="0" name=""/>
                      <p:cNvPicPr/>
                      <p:nvPr/>
                    </p:nvPicPr>
                    <p:blipFill>
                      <a:blip r:embed="rId5"/>
                      <a:stretch>
                        <a:fillRect/>
                      </a:stretch>
                    </p:blipFill>
                    <p:spPr>
                      <a:xfrm>
                        <a:off x="1860550" y="1104900"/>
                        <a:ext cx="5422900" cy="2933700"/>
                      </a:xfrm>
                      <a:prstGeom prst="rect">
                        <a:avLst/>
                      </a:prstGeom>
                    </p:spPr>
                  </p:pic>
                </p:oleObj>
              </mc:Fallback>
            </mc:AlternateContent>
          </a:graphicData>
        </a:graphic>
      </p:graphicFrame>
    </p:spTree>
    <p:extLst>
      <p:ext uri="{BB962C8B-B14F-4D97-AF65-F5344CB8AC3E}">
        <p14:creationId xmlns:p14="http://schemas.microsoft.com/office/powerpoint/2010/main" val="21406735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771650" y="1235075"/>
            <a:ext cx="5600700" cy="2673350"/>
          </a:xfrm>
          <a:prstGeom prst="rect">
            <a:avLst/>
          </a:prstGeom>
        </p:spPr>
      </p:pic>
      <p:sp>
        <p:nvSpPr>
          <p:cNvPr id="3" name="Rectangle 2"/>
          <p:cNvSpPr/>
          <p:nvPr/>
        </p:nvSpPr>
        <p:spPr>
          <a:xfrm>
            <a:off x="2555776" y="580936"/>
            <a:ext cx="4572000" cy="584776"/>
          </a:xfrm>
          <a:prstGeom prst="rect">
            <a:avLst/>
          </a:prstGeom>
        </p:spPr>
        <p:txBody>
          <a:bodyPr>
            <a:spAutoFit/>
          </a:bodyPr>
          <a:lstStyle/>
          <a:p>
            <a:r>
              <a:rPr lang="en-US" sz="1600" i="1" dirty="0">
                <a:solidFill>
                  <a:srgbClr val="FFFFFF"/>
                </a:solidFill>
              </a:rPr>
              <a:t>Figure 1</a:t>
            </a:r>
            <a:r>
              <a:rPr lang="en-US" sz="1600" dirty="0">
                <a:solidFill>
                  <a:srgbClr val="FFFFFF"/>
                </a:solidFill>
              </a:rPr>
              <a:t>. Proposed linkages between CCA, E/CPI, and substantial outcomes.</a:t>
            </a:r>
            <a:r>
              <a:rPr lang="en-US" sz="1600" dirty="0">
                <a:solidFill>
                  <a:srgbClr val="FFFFFF"/>
                </a:solidFill>
              </a:rPr>
              <a:t> </a:t>
            </a:r>
            <a:endParaRPr lang="sv-SE" sz="1600" dirty="0">
              <a:solidFill>
                <a:srgbClr val="FFFFFF"/>
              </a:solidFill>
            </a:endParaRPr>
          </a:p>
        </p:txBody>
      </p:sp>
    </p:spTree>
    <p:extLst>
      <p:ext uri="{BB962C8B-B14F-4D97-AF65-F5344CB8AC3E}">
        <p14:creationId xmlns:p14="http://schemas.microsoft.com/office/powerpoint/2010/main" val="208756981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717323"/>
      </p:ext>
    </p:extLst>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Läs mer:</a:t>
            </a:r>
            <a:endParaRPr lang="sv-SE" dirty="0"/>
          </a:p>
        </p:txBody>
      </p:sp>
      <p:sp>
        <p:nvSpPr>
          <p:cNvPr id="3" name="Content Placeholder 2"/>
          <p:cNvSpPr>
            <a:spLocks noGrp="1"/>
          </p:cNvSpPr>
          <p:nvPr>
            <p:ph idx="1"/>
          </p:nvPr>
        </p:nvSpPr>
        <p:spPr>
          <a:xfrm>
            <a:off x="457200" y="1203598"/>
            <a:ext cx="8229600" cy="3610686"/>
          </a:xfrm>
        </p:spPr>
        <p:txBody>
          <a:bodyPr/>
          <a:lstStyle/>
          <a:p>
            <a:pPr marL="0" indent="0">
              <a:buNone/>
            </a:pPr>
            <a:r>
              <a:rPr lang="en-US" sz="1100" dirty="0" smtClean="0"/>
              <a:t>Söderberg, C., </a:t>
            </a:r>
            <a:r>
              <a:rPr lang="en-US" sz="1100" dirty="0" err="1" smtClean="0"/>
              <a:t>Söderholm</a:t>
            </a:r>
            <a:r>
              <a:rPr lang="en-US" sz="1100" dirty="0" smtClean="0"/>
              <a:t>, K., </a:t>
            </a:r>
            <a:r>
              <a:rPr lang="en-US" sz="1100" dirty="0" err="1" smtClean="0"/>
              <a:t>och</a:t>
            </a:r>
            <a:r>
              <a:rPr lang="en-US" sz="1100" dirty="0" smtClean="0"/>
              <a:t> </a:t>
            </a:r>
            <a:r>
              <a:rPr lang="en-US" sz="1100" dirty="0" err="1" smtClean="0"/>
              <a:t>Wårell</a:t>
            </a:r>
            <a:r>
              <a:rPr lang="en-US" sz="1100" dirty="0" smtClean="0"/>
              <a:t>, L. (2017). </a:t>
            </a:r>
            <a:r>
              <a:rPr lang="en-US" sz="1100" i="1" dirty="0" err="1" smtClean="0"/>
              <a:t>Resurseffektiva</a:t>
            </a:r>
            <a:r>
              <a:rPr lang="en-US" sz="1100" i="1" dirty="0" smtClean="0"/>
              <a:t> </a:t>
            </a:r>
            <a:r>
              <a:rPr lang="en-US" sz="1100" i="1" dirty="0" err="1" smtClean="0"/>
              <a:t>städer</a:t>
            </a:r>
            <a:r>
              <a:rPr lang="en-US" sz="1100" i="1" dirty="0" smtClean="0"/>
              <a:t>. </a:t>
            </a:r>
            <a:r>
              <a:rPr lang="en-US" sz="1100" i="1" dirty="0" err="1" smtClean="0"/>
              <a:t>Framgångsrika</a:t>
            </a:r>
            <a:r>
              <a:rPr lang="en-US" sz="1100" i="1" dirty="0" smtClean="0"/>
              <a:t> </a:t>
            </a:r>
            <a:r>
              <a:rPr lang="en-US" sz="1100" i="1" dirty="0" err="1" smtClean="0"/>
              <a:t>lokala</a:t>
            </a:r>
            <a:r>
              <a:rPr lang="en-US" sz="1100" i="1" dirty="0" smtClean="0"/>
              <a:t> </a:t>
            </a:r>
            <a:r>
              <a:rPr lang="en-US" sz="1100" i="1" dirty="0" err="1" smtClean="0"/>
              <a:t>energisamarbeten</a:t>
            </a:r>
            <a:r>
              <a:rPr lang="en-US" sz="1100" dirty="0" smtClean="0"/>
              <a:t>. </a:t>
            </a:r>
            <a:r>
              <a:rPr lang="en-US" sz="1100" dirty="0" err="1" smtClean="0"/>
              <a:t>Energiforsk</a:t>
            </a:r>
            <a:r>
              <a:rPr lang="en-US" sz="1100" dirty="0" smtClean="0"/>
              <a:t> </a:t>
            </a:r>
            <a:r>
              <a:rPr lang="en-US" sz="1100" dirty="0"/>
              <a:t>2017:410. </a:t>
            </a:r>
            <a:r>
              <a:rPr lang="en-US" sz="1100" dirty="0" err="1" smtClean="0"/>
              <a:t>Energiforsk</a:t>
            </a:r>
            <a:r>
              <a:rPr lang="en-US" sz="1100" dirty="0" smtClean="0"/>
              <a:t>. </a:t>
            </a:r>
            <a:endParaRPr lang="en-US" sz="1100" dirty="0"/>
          </a:p>
          <a:p>
            <a:pPr marL="0" indent="0">
              <a:buNone/>
            </a:pPr>
            <a:r>
              <a:rPr lang="en-US" sz="1100" dirty="0" smtClean="0"/>
              <a:t>	</a:t>
            </a:r>
          </a:p>
          <a:p>
            <a:pPr marL="0" indent="0">
              <a:buNone/>
            </a:pPr>
            <a:r>
              <a:rPr lang="en-US" sz="1100" dirty="0" err="1" smtClean="0"/>
              <a:t>Matti</a:t>
            </a:r>
            <a:r>
              <a:rPr lang="en-US" sz="1100" dirty="0" smtClean="0"/>
              <a:t>, S. </a:t>
            </a:r>
            <a:r>
              <a:rPr lang="en-US" sz="1100" dirty="0" err="1" smtClean="0"/>
              <a:t>och</a:t>
            </a:r>
            <a:r>
              <a:rPr lang="en-US" sz="1100" dirty="0" smtClean="0"/>
              <a:t> Söderberg, C. (2016). The </a:t>
            </a:r>
            <a:r>
              <a:rPr lang="en-US" sz="1100" dirty="0"/>
              <a:t>Prospect of Climate Acts as a Means for Environmental Policy Integration in Europe: A Comparative </a:t>
            </a:r>
            <a:r>
              <a:rPr lang="en-US" sz="1100" dirty="0" smtClean="0"/>
              <a:t>Study. </a:t>
            </a:r>
            <a:r>
              <a:rPr lang="en-US" sz="1100" dirty="0"/>
              <a:t>Paper presented </a:t>
            </a:r>
            <a:r>
              <a:rPr lang="en-US" sz="1100" dirty="0" smtClean="0"/>
              <a:t>at the </a:t>
            </a:r>
            <a:r>
              <a:rPr lang="en-US" sz="1100" dirty="0"/>
              <a:t>European Consortium for Political Research, Joint Sessions of Workshops, Workshop: Wither the Environment in Europe?, Pisa, 2016. </a:t>
            </a:r>
            <a:endParaRPr lang="en-US" sz="1100" dirty="0" smtClean="0"/>
          </a:p>
          <a:p>
            <a:pPr marL="0" indent="0">
              <a:buNone/>
            </a:pPr>
            <a:r>
              <a:rPr lang="en-US" sz="1100" dirty="0" smtClean="0"/>
              <a:t>	</a:t>
            </a:r>
          </a:p>
          <a:p>
            <a:pPr marL="0" indent="0">
              <a:buNone/>
            </a:pPr>
            <a:r>
              <a:rPr lang="en-US" sz="1100" dirty="0" smtClean="0"/>
              <a:t>Söderberg, C. (2014). What </a:t>
            </a:r>
            <a:r>
              <a:rPr lang="en-US" sz="1100" dirty="0"/>
              <a:t>drives sub-national bioenergy development? Exploring cross-level implications of environmental policy integration in EU and Swedish bioenergy policy. European </a:t>
            </a:r>
            <a:r>
              <a:rPr lang="en-US" sz="1100" i="1" dirty="0"/>
              <a:t>Journal of Government and Economics</a:t>
            </a:r>
            <a:r>
              <a:rPr lang="en-US" sz="1100" dirty="0"/>
              <a:t>, 3:2 2014, pp. 119-137. </a:t>
            </a:r>
            <a:endParaRPr lang="en-US" sz="1100" dirty="0" smtClean="0"/>
          </a:p>
          <a:p>
            <a:pPr marL="0" indent="0">
              <a:buNone/>
            </a:pPr>
            <a:r>
              <a:rPr lang="en-US" sz="1100" dirty="0" smtClean="0"/>
              <a:t>	</a:t>
            </a:r>
          </a:p>
          <a:p>
            <a:pPr marL="0" indent="0">
              <a:buNone/>
            </a:pPr>
            <a:r>
              <a:rPr lang="en-US" sz="1100" dirty="0" smtClean="0"/>
              <a:t>Söderberg, C. </a:t>
            </a:r>
            <a:r>
              <a:rPr lang="en-US" sz="1100" dirty="0" err="1" smtClean="0"/>
              <a:t>och</a:t>
            </a:r>
            <a:r>
              <a:rPr lang="en-US" sz="1100" dirty="0" smtClean="0"/>
              <a:t> </a:t>
            </a:r>
            <a:r>
              <a:rPr lang="en-US" sz="1100" dirty="0" err="1" smtClean="0"/>
              <a:t>Eckerberg</a:t>
            </a:r>
            <a:r>
              <a:rPr lang="en-US" sz="1100" dirty="0" smtClean="0"/>
              <a:t>, K. (2013). Rising </a:t>
            </a:r>
            <a:r>
              <a:rPr lang="en-US" sz="1100" dirty="0"/>
              <a:t>policy conflicts in Europe over bioenergy and </a:t>
            </a:r>
            <a:r>
              <a:rPr lang="en-US" sz="1100" dirty="0" smtClean="0"/>
              <a:t>forestry. </a:t>
            </a:r>
            <a:r>
              <a:rPr lang="en-US" sz="1100" i="1" dirty="0"/>
              <a:t>Forest Policy and </a:t>
            </a:r>
            <a:r>
              <a:rPr lang="en-US" sz="1100" i="1" dirty="0" smtClean="0"/>
              <a:t>Economics</a:t>
            </a:r>
            <a:r>
              <a:rPr lang="en-US" sz="1100" dirty="0"/>
              <a:t> </a:t>
            </a:r>
            <a:r>
              <a:rPr lang="en-US" sz="1100" dirty="0" smtClean="0"/>
              <a:t>(33), pp. 112-119.</a:t>
            </a:r>
            <a:endParaRPr lang="en-US" sz="1100" dirty="0"/>
          </a:p>
          <a:p>
            <a:pPr marL="0" indent="0">
              <a:buNone/>
            </a:pPr>
            <a:r>
              <a:rPr lang="en-US" sz="1100" dirty="0" smtClean="0"/>
              <a:t>	</a:t>
            </a:r>
          </a:p>
          <a:p>
            <a:pPr marL="0" indent="0">
              <a:buNone/>
            </a:pPr>
            <a:r>
              <a:rPr lang="en-US" sz="1100" dirty="0" smtClean="0"/>
              <a:t>Söderberg, C. (2011). Institutional </a:t>
            </a:r>
            <a:r>
              <a:rPr lang="en-US" sz="1100" dirty="0"/>
              <a:t>conditions for multi-sector environmental policy integration in Swedish bioenergy policy. </a:t>
            </a:r>
            <a:r>
              <a:rPr lang="en-US" sz="1100" i="1" dirty="0"/>
              <a:t>Environmental Politics </a:t>
            </a:r>
            <a:r>
              <a:rPr lang="en-US" sz="1100" dirty="0"/>
              <a:t>(20)4, pp. 528-</a:t>
            </a:r>
            <a:r>
              <a:rPr lang="en-US" sz="1100" dirty="0" smtClean="0"/>
              <a:t>546.</a:t>
            </a:r>
          </a:p>
          <a:p>
            <a:pPr marL="0" indent="0">
              <a:buNone/>
            </a:pPr>
            <a:r>
              <a:rPr lang="en-US" sz="1100" dirty="0" smtClean="0"/>
              <a:t>	</a:t>
            </a:r>
          </a:p>
          <a:p>
            <a:pPr marL="0" indent="0">
              <a:buNone/>
            </a:pPr>
            <a:r>
              <a:rPr lang="en-US" sz="1100" dirty="0" smtClean="0"/>
              <a:t>Söderberg, C. (2011). </a:t>
            </a:r>
            <a:r>
              <a:rPr lang="en-US" sz="1100" i="1" dirty="0"/>
              <a:t>Environmental Policy Integration in Bioenergy: Policy learning across sectors and levels? </a:t>
            </a:r>
            <a:r>
              <a:rPr lang="en-US" sz="1100" dirty="0"/>
              <a:t>Doctoral Thesis, </a:t>
            </a:r>
            <a:r>
              <a:rPr lang="en-US" sz="1100" dirty="0" err="1"/>
              <a:t>Umeå</a:t>
            </a:r>
            <a:r>
              <a:rPr lang="en-US" sz="1100" dirty="0"/>
              <a:t> </a:t>
            </a:r>
            <a:r>
              <a:rPr lang="en-US" sz="1100" dirty="0" smtClean="0"/>
              <a:t>University.</a:t>
            </a:r>
            <a:endParaRPr lang="en-US" sz="1100" dirty="0"/>
          </a:p>
          <a:p>
            <a:pPr marL="0" indent="0">
              <a:buNone/>
            </a:pPr>
            <a:endParaRPr lang="en-US" sz="1100" dirty="0"/>
          </a:p>
          <a:p>
            <a:pPr marL="0" indent="0">
              <a:buNone/>
            </a:pPr>
            <a:endParaRPr lang="sv-SE" sz="1100" dirty="0"/>
          </a:p>
        </p:txBody>
      </p:sp>
    </p:spTree>
    <p:extLst>
      <p:ext uri="{BB962C8B-B14F-4D97-AF65-F5344CB8AC3E}">
        <p14:creationId xmlns:p14="http://schemas.microsoft.com/office/powerpoint/2010/main" val="311163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6904"/>
            <a:ext cx="7772400" cy="2466974"/>
          </a:xfrm>
        </p:spPr>
        <p:txBody>
          <a:bodyPr/>
          <a:lstStyle/>
          <a:p>
            <a:r>
              <a:rPr lang="sv-SE" dirty="0" smtClean="0"/>
              <a:t>Varför är miljö, </a:t>
            </a:r>
            <a:r>
              <a:rPr lang="sv-SE" dirty="0"/>
              <a:t>klimat </a:t>
            </a:r>
            <a:r>
              <a:rPr lang="sv-SE" dirty="0" smtClean="0"/>
              <a:t>och energi  intressant för en statsvetare?</a:t>
            </a:r>
            <a:endParaRPr lang="sv-SE" dirty="0"/>
          </a:p>
        </p:txBody>
      </p:sp>
    </p:spTree>
    <p:extLst>
      <p:ext uri="{BB962C8B-B14F-4D97-AF65-F5344CB8AC3E}">
        <p14:creationId xmlns:p14="http://schemas.microsoft.com/office/powerpoint/2010/main" val="297315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121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En vanlig fråga från natur- och t-sidan:</a:t>
            </a:r>
            <a:endParaRPr lang="sv-SE" dirty="0"/>
          </a:p>
        </p:txBody>
      </p:sp>
      <p:sp>
        <p:nvSpPr>
          <p:cNvPr id="3" name="Content Placeholder 2"/>
          <p:cNvSpPr>
            <a:spLocks noGrp="1"/>
          </p:cNvSpPr>
          <p:nvPr>
            <p:ph idx="1"/>
          </p:nvPr>
        </p:nvSpPr>
        <p:spPr/>
        <p:txBody>
          <a:bodyPr/>
          <a:lstStyle/>
          <a:p>
            <a:pPr marL="0" indent="0" algn="ctr">
              <a:buNone/>
            </a:pPr>
            <a:endParaRPr lang="sv-SE" dirty="0" smtClean="0"/>
          </a:p>
          <a:p>
            <a:pPr marL="0" indent="0" algn="ctr">
              <a:buNone/>
            </a:pPr>
            <a:r>
              <a:rPr lang="sv-SE" sz="1800" dirty="0" smtClean="0"/>
              <a:t>”Vi har ju berättat vad som behöver göras och vilka lösningar som finns på miljö-, klimat- och energiproblemen – varför händer det ingenting?”</a:t>
            </a:r>
          </a:p>
          <a:p>
            <a:pPr marL="0" indent="0" algn="ctr">
              <a:buNone/>
            </a:pPr>
            <a:endParaRPr lang="sv-SE" sz="1800" dirty="0"/>
          </a:p>
          <a:p>
            <a:pPr marL="0" indent="0" algn="ctr">
              <a:buNone/>
            </a:pPr>
            <a:r>
              <a:rPr lang="sv-SE" sz="1800" dirty="0" smtClean="0"/>
              <a:t>Mitt svar: samhället är komplext, många motstridiga värden finns, politiker har bara en mandatperiod i taget (men vill bli omvalda) och styrmedel måste vara välriktade, långsiktiga och fungera.</a:t>
            </a:r>
          </a:p>
          <a:p>
            <a:pPr marL="0" indent="0" algn="ctr">
              <a:buNone/>
            </a:pPr>
            <a:endParaRPr lang="sv-SE" sz="1800" dirty="0" smtClean="0"/>
          </a:p>
          <a:p>
            <a:pPr marL="0" indent="0" algn="ctr">
              <a:buNone/>
            </a:pPr>
            <a:r>
              <a:rPr lang="sv-SE" sz="1800" dirty="0" smtClean="0"/>
              <a:t>Gemensamt för alla mina forskningsprojekt: hur kan man politiskt styra mot ett mer hållbart samhälle?</a:t>
            </a:r>
            <a:endParaRPr lang="sv-SE" sz="1800" dirty="0"/>
          </a:p>
        </p:txBody>
      </p:sp>
    </p:spTree>
    <p:extLst>
      <p:ext uri="{BB962C8B-B14F-4D97-AF65-F5344CB8AC3E}">
        <p14:creationId xmlns:p14="http://schemas.microsoft.com/office/powerpoint/2010/main" val="25073248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sz="2400" dirty="0" err="1">
                <a:latin typeface="Arial Black" charset="0"/>
                <a:cs typeface="Arial Black" charset="0"/>
              </a:rPr>
              <a:t>Environmental</a:t>
            </a:r>
            <a:r>
              <a:rPr lang="sv-SE" sz="2400" dirty="0">
                <a:latin typeface="Arial Black" charset="0"/>
                <a:cs typeface="Arial Black" charset="0"/>
              </a:rPr>
              <a:t> problems – </a:t>
            </a:r>
            <a:r>
              <a:rPr lang="en-US" sz="2400" dirty="0">
                <a:latin typeface="Arial Black" charset="0"/>
                <a:cs typeface="Arial Black" charset="0"/>
              </a:rPr>
              <a:t>travel</a:t>
            </a:r>
            <a:r>
              <a:rPr lang="sv-SE" sz="2400" dirty="0">
                <a:latin typeface="Arial Black" charset="0"/>
                <a:cs typeface="Arial Black" charset="0"/>
              </a:rPr>
              <a:t> </a:t>
            </a:r>
            <a:r>
              <a:rPr lang="sv-SE" sz="2400" dirty="0" err="1">
                <a:latin typeface="Arial Black" charset="0"/>
                <a:cs typeface="Arial Black" charset="0"/>
              </a:rPr>
              <a:t>across</a:t>
            </a:r>
            <a:r>
              <a:rPr lang="sv-SE" sz="2400" dirty="0">
                <a:latin typeface="Arial Black" charset="0"/>
                <a:cs typeface="Arial Black" charset="0"/>
              </a:rPr>
              <a:t> </a:t>
            </a:r>
            <a:r>
              <a:rPr lang="sv-SE" sz="2400" dirty="0" err="1">
                <a:latin typeface="Arial Black" charset="0"/>
                <a:cs typeface="Arial Black" charset="0"/>
              </a:rPr>
              <a:t>borders</a:t>
            </a:r>
            <a:endParaRPr lang="sv-SE" sz="2400" dirty="0">
              <a:latin typeface="Arial Black" charset="0"/>
              <a:cs typeface="Arial Black" charset="0"/>
            </a:endParaRPr>
          </a:p>
        </p:txBody>
      </p:sp>
      <p:sp>
        <p:nvSpPr>
          <p:cNvPr id="8194" name="Rectangle 3"/>
          <p:cNvSpPr>
            <a:spLocks noGrp="1" noChangeArrowheads="1"/>
          </p:cNvSpPr>
          <p:nvPr>
            <p:ph type="body" sz="half"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sv-SE" sz="1800" dirty="0" err="1">
                <a:latin typeface="Arial" charset="0"/>
                <a:cs typeface="Arial" charset="0"/>
              </a:rPr>
              <a:t>Environmental</a:t>
            </a:r>
            <a:r>
              <a:rPr lang="sv-SE" sz="1800" dirty="0">
                <a:latin typeface="Arial" charset="0"/>
                <a:cs typeface="Arial" charset="0"/>
              </a:rPr>
              <a:t> problems </a:t>
            </a:r>
            <a:r>
              <a:rPr lang="en-GB" sz="1800" dirty="0">
                <a:latin typeface="Arial" charset="0"/>
                <a:cs typeface="Arial" charset="0"/>
              </a:rPr>
              <a:t>are transnational and often </a:t>
            </a:r>
            <a:r>
              <a:rPr lang="en-GB" sz="1800" dirty="0" err="1">
                <a:latin typeface="Arial" charset="0"/>
                <a:cs typeface="Arial" charset="0"/>
              </a:rPr>
              <a:t>multisectoral</a:t>
            </a:r>
            <a:endParaRPr lang="en-GB" sz="1800" dirty="0">
              <a:latin typeface="Arial" charset="0"/>
              <a:cs typeface="Arial" charset="0"/>
            </a:endParaRPr>
          </a:p>
          <a:p>
            <a:pPr>
              <a:lnSpc>
                <a:spcPct val="90000"/>
              </a:lnSpc>
            </a:pPr>
            <a:r>
              <a:rPr lang="en-GB" sz="1800" dirty="0">
                <a:latin typeface="Arial" charset="0"/>
                <a:cs typeface="Arial" charset="0"/>
              </a:rPr>
              <a:t>Problems are global but solutions are local</a:t>
            </a:r>
          </a:p>
          <a:p>
            <a:pPr>
              <a:lnSpc>
                <a:spcPct val="90000"/>
              </a:lnSpc>
              <a:buFontTx/>
              <a:buNone/>
            </a:pPr>
            <a:r>
              <a:rPr lang="en-GB" sz="1800" dirty="0">
                <a:latin typeface="Arial" charset="0"/>
                <a:cs typeface="Arial" charset="0"/>
              </a:rPr>
              <a:t>	”The private is political” – rational individual decisions lead to suboptimal collective results. </a:t>
            </a:r>
          </a:p>
          <a:p>
            <a:pPr>
              <a:lnSpc>
                <a:spcPct val="90000"/>
              </a:lnSpc>
            </a:pPr>
            <a:r>
              <a:rPr lang="en-GB" sz="1800" dirty="0" smtClean="0">
                <a:latin typeface="Arial" charset="0"/>
                <a:cs typeface="Arial" charset="0"/>
              </a:rPr>
              <a:t>Environmental, Climate and Energy issues require international, multi-level </a:t>
            </a:r>
            <a:r>
              <a:rPr lang="en-GB" sz="1800" dirty="0">
                <a:latin typeface="Arial" charset="0"/>
                <a:cs typeface="Arial" charset="0"/>
              </a:rPr>
              <a:t>and cross-</a:t>
            </a:r>
            <a:r>
              <a:rPr lang="en-GB" sz="1800" dirty="0" err="1">
                <a:latin typeface="Arial" charset="0"/>
                <a:cs typeface="Arial" charset="0"/>
              </a:rPr>
              <a:t>sectoral</a:t>
            </a:r>
            <a:r>
              <a:rPr lang="en-GB" sz="1800" dirty="0">
                <a:latin typeface="Arial" charset="0"/>
                <a:cs typeface="Arial" charset="0"/>
              </a:rPr>
              <a:t> cooperation</a:t>
            </a:r>
          </a:p>
        </p:txBody>
      </p:sp>
      <p:pic>
        <p:nvPicPr>
          <p:cNvPr id="8195" name="Picture 4" descr="j0285360"/>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331914" y="1329929"/>
            <a:ext cx="1474787" cy="13632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j023301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6011863" y="1221581"/>
            <a:ext cx="2152650" cy="16394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MPj042235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9" y="1383507"/>
            <a:ext cx="2592387"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940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68314" y="681037"/>
            <a:ext cx="8675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50000"/>
              </a:spcBef>
              <a:spcAft>
                <a:spcPct val="0"/>
              </a:spcAft>
              <a:defRPr sz="2400">
                <a:solidFill>
                  <a:schemeClr val="tx1"/>
                </a:solidFill>
                <a:latin typeface="Times" charset="0"/>
                <a:ea typeface="ＭＳ Ｐゴシック" charset="0"/>
              </a:defRPr>
            </a:lvl6pPr>
            <a:lvl7pPr marL="2971800" indent="-228600" eaLnBrk="0" fontAlgn="base" hangingPunct="0">
              <a:spcBef>
                <a:spcPct val="50000"/>
              </a:spcBef>
              <a:spcAft>
                <a:spcPct val="0"/>
              </a:spcAft>
              <a:defRPr sz="2400">
                <a:solidFill>
                  <a:schemeClr val="tx1"/>
                </a:solidFill>
                <a:latin typeface="Times" charset="0"/>
                <a:ea typeface="ＭＳ Ｐゴシック" charset="0"/>
              </a:defRPr>
            </a:lvl7pPr>
            <a:lvl8pPr marL="3429000" indent="-228600" eaLnBrk="0" fontAlgn="base" hangingPunct="0">
              <a:spcBef>
                <a:spcPct val="50000"/>
              </a:spcBef>
              <a:spcAft>
                <a:spcPct val="0"/>
              </a:spcAft>
              <a:defRPr sz="2400">
                <a:solidFill>
                  <a:schemeClr val="tx1"/>
                </a:solidFill>
                <a:latin typeface="Times" charset="0"/>
                <a:ea typeface="ＭＳ Ｐゴシック" charset="0"/>
              </a:defRPr>
            </a:lvl8pPr>
            <a:lvl9pPr marL="3886200" indent="-228600" eaLnBrk="0" fontAlgn="base" hangingPunct="0">
              <a:spcBef>
                <a:spcPct val="50000"/>
              </a:spcBef>
              <a:spcAft>
                <a:spcPct val="0"/>
              </a:spcAft>
              <a:defRPr sz="2400">
                <a:solidFill>
                  <a:schemeClr val="tx1"/>
                </a:solidFill>
                <a:latin typeface="Times" charset="0"/>
                <a:ea typeface="ＭＳ Ｐゴシック" charset="0"/>
              </a:defRPr>
            </a:lvl9pPr>
          </a:lstStyle>
          <a:p>
            <a:pPr>
              <a:buClr>
                <a:srgbClr val="FF0000"/>
              </a:buClr>
              <a:buFont typeface="Wingdings" charset="0"/>
              <a:buNone/>
              <a:defRPr/>
            </a:pPr>
            <a:r>
              <a:rPr lang="sv-SE" sz="2800" dirty="0" smtClean="0">
                <a:solidFill>
                  <a:schemeClr val="bg1"/>
                </a:solidFill>
                <a:latin typeface="Arial Black" charset="0"/>
                <a:cs typeface="+mn-cs"/>
              </a:rPr>
              <a:t>Brundtland </a:t>
            </a:r>
            <a:r>
              <a:rPr lang="sv-SE" sz="2800" dirty="0" err="1" smtClean="0">
                <a:solidFill>
                  <a:schemeClr val="bg1"/>
                </a:solidFill>
                <a:latin typeface="Arial Black" charset="0"/>
                <a:cs typeface="+mn-cs"/>
              </a:rPr>
              <a:t>commission</a:t>
            </a:r>
            <a:r>
              <a:rPr lang="sv-SE" sz="2800" dirty="0" smtClean="0">
                <a:solidFill>
                  <a:schemeClr val="bg1"/>
                </a:solidFill>
                <a:latin typeface="Arial Black" charset="0"/>
                <a:cs typeface="+mn-cs"/>
              </a:rPr>
              <a:t>:</a:t>
            </a:r>
          </a:p>
        </p:txBody>
      </p:sp>
      <p:sp>
        <p:nvSpPr>
          <p:cNvPr id="150531" name="Rectangle 3"/>
          <p:cNvSpPr>
            <a:spLocks noGrp="1" noChangeArrowheads="1"/>
          </p:cNvSpPr>
          <p:nvPr>
            <p:ph type="body" idx="1"/>
          </p:nvPr>
        </p:nvSpPr>
        <p:spPr bwMode="auto">
          <a:xfrm>
            <a:off x="468313" y="1113235"/>
            <a:ext cx="8229600" cy="28622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defRPr/>
            </a:pPr>
            <a:r>
              <a:rPr lang="ja-JP" altLang="sv-SE" sz="2400" dirty="0">
                <a:latin typeface="Times" charset="0"/>
                <a:cs typeface="+mn-cs"/>
              </a:rPr>
              <a:t>“</a:t>
            </a:r>
            <a:r>
              <a:rPr lang="sv-SE" sz="2400" i="1" dirty="0">
                <a:latin typeface="Times" charset="0"/>
                <a:cs typeface="+mn-cs"/>
              </a:rPr>
              <a:t>the </a:t>
            </a:r>
            <a:r>
              <a:rPr lang="sv-SE" sz="2400" i="1" dirty="0" err="1">
                <a:latin typeface="Times" charset="0"/>
                <a:cs typeface="+mn-cs"/>
              </a:rPr>
              <a:t>integrated</a:t>
            </a:r>
            <a:r>
              <a:rPr lang="sv-SE" sz="2400" i="1" dirty="0">
                <a:latin typeface="Times" charset="0"/>
                <a:cs typeface="+mn-cs"/>
              </a:rPr>
              <a:t> and </a:t>
            </a:r>
            <a:r>
              <a:rPr lang="sv-SE" sz="2400" i="1" dirty="0" err="1">
                <a:latin typeface="Times" charset="0"/>
                <a:cs typeface="+mn-cs"/>
              </a:rPr>
              <a:t>interdependent</a:t>
            </a:r>
            <a:r>
              <a:rPr lang="sv-SE" sz="2400" i="1" dirty="0">
                <a:latin typeface="Times" charset="0"/>
                <a:cs typeface="+mn-cs"/>
              </a:rPr>
              <a:t> </a:t>
            </a:r>
            <a:r>
              <a:rPr lang="sv-SE" sz="2400" i="1" dirty="0" err="1">
                <a:latin typeface="Times" charset="0"/>
                <a:cs typeface="+mn-cs"/>
              </a:rPr>
              <a:t>nature</a:t>
            </a:r>
            <a:r>
              <a:rPr lang="sv-SE" sz="2400" i="1" dirty="0">
                <a:latin typeface="Times" charset="0"/>
                <a:cs typeface="+mn-cs"/>
              </a:rPr>
              <a:t> </a:t>
            </a:r>
            <a:r>
              <a:rPr lang="sv-SE" sz="2400" i="1" dirty="0" err="1">
                <a:latin typeface="Times" charset="0"/>
                <a:cs typeface="+mn-cs"/>
              </a:rPr>
              <a:t>of</a:t>
            </a:r>
            <a:r>
              <a:rPr lang="sv-SE" sz="2400" i="1" dirty="0">
                <a:latin typeface="Times" charset="0"/>
                <a:cs typeface="+mn-cs"/>
              </a:rPr>
              <a:t> the new </a:t>
            </a:r>
            <a:r>
              <a:rPr lang="sv-SE" sz="2400" i="1" dirty="0" err="1">
                <a:latin typeface="Times" charset="0"/>
                <a:cs typeface="+mn-cs"/>
              </a:rPr>
              <a:t>challenges</a:t>
            </a:r>
            <a:r>
              <a:rPr lang="sv-SE" sz="2400" i="1" dirty="0">
                <a:latin typeface="Times" charset="0"/>
                <a:cs typeface="+mn-cs"/>
              </a:rPr>
              <a:t> and </a:t>
            </a:r>
            <a:r>
              <a:rPr lang="sv-SE" sz="2400" i="1" dirty="0" err="1">
                <a:latin typeface="Times" charset="0"/>
                <a:cs typeface="+mn-cs"/>
              </a:rPr>
              <a:t>issues</a:t>
            </a:r>
            <a:r>
              <a:rPr lang="sv-SE" sz="2400" i="1" dirty="0">
                <a:latin typeface="Times" charset="0"/>
                <a:cs typeface="+mn-cs"/>
              </a:rPr>
              <a:t> </a:t>
            </a:r>
            <a:r>
              <a:rPr lang="sv-SE" sz="2400" i="1" dirty="0" err="1">
                <a:latin typeface="Times" charset="0"/>
                <a:cs typeface="+mn-cs"/>
              </a:rPr>
              <a:t>today</a:t>
            </a:r>
            <a:r>
              <a:rPr lang="sv-SE" sz="2400" i="1" dirty="0">
                <a:latin typeface="Times" charset="0"/>
                <a:cs typeface="+mn-cs"/>
              </a:rPr>
              <a:t> </a:t>
            </a:r>
            <a:r>
              <a:rPr lang="sv-SE" sz="2400" i="1" dirty="0" err="1">
                <a:latin typeface="Times" charset="0"/>
                <a:cs typeface="+mn-cs"/>
              </a:rPr>
              <a:t>contrasts</a:t>
            </a:r>
            <a:r>
              <a:rPr lang="sv-SE" sz="2400" i="1" dirty="0">
                <a:latin typeface="Times" charset="0"/>
                <a:cs typeface="+mn-cs"/>
              </a:rPr>
              <a:t> </a:t>
            </a:r>
            <a:r>
              <a:rPr lang="sv-SE" sz="2400" i="1" dirty="0" err="1">
                <a:latin typeface="Times" charset="0"/>
                <a:cs typeface="+mn-cs"/>
              </a:rPr>
              <a:t>sharply</a:t>
            </a:r>
            <a:r>
              <a:rPr lang="sv-SE" sz="2400" i="1" dirty="0">
                <a:latin typeface="Times" charset="0"/>
                <a:cs typeface="+mn-cs"/>
              </a:rPr>
              <a:t> </a:t>
            </a:r>
            <a:r>
              <a:rPr lang="sv-SE" sz="2400" i="1" dirty="0" err="1">
                <a:latin typeface="Times" charset="0"/>
                <a:cs typeface="+mn-cs"/>
              </a:rPr>
              <a:t>with</a:t>
            </a:r>
            <a:r>
              <a:rPr lang="sv-SE" sz="2400" i="1" dirty="0">
                <a:latin typeface="Times" charset="0"/>
                <a:cs typeface="+mn-cs"/>
              </a:rPr>
              <a:t> the </a:t>
            </a:r>
            <a:r>
              <a:rPr lang="sv-SE" sz="2400" i="1" dirty="0" err="1">
                <a:latin typeface="Times" charset="0"/>
                <a:cs typeface="+mn-cs"/>
              </a:rPr>
              <a:t>nature</a:t>
            </a:r>
            <a:r>
              <a:rPr lang="sv-SE" sz="2400" i="1" dirty="0">
                <a:latin typeface="Times" charset="0"/>
                <a:cs typeface="+mn-cs"/>
              </a:rPr>
              <a:t> </a:t>
            </a:r>
            <a:r>
              <a:rPr lang="sv-SE" sz="2400" i="1" dirty="0" err="1">
                <a:latin typeface="Times" charset="0"/>
                <a:cs typeface="+mn-cs"/>
              </a:rPr>
              <a:t>of</a:t>
            </a:r>
            <a:r>
              <a:rPr lang="sv-SE" sz="2400" i="1" dirty="0">
                <a:latin typeface="Times" charset="0"/>
                <a:cs typeface="+mn-cs"/>
              </a:rPr>
              <a:t> the institutions </a:t>
            </a:r>
            <a:r>
              <a:rPr lang="sv-SE" sz="2400" i="1" dirty="0" err="1">
                <a:latin typeface="Times" charset="0"/>
                <a:cs typeface="+mn-cs"/>
              </a:rPr>
              <a:t>that</a:t>
            </a:r>
            <a:r>
              <a:rPr lang="sv-SE" sz="2400" i="1" dirty="0">
                <a:latin typeface="Times" charset="0"/>
                <a:cs typeface="+mn-cs"/>
              </a:rPr>
              <a:t> </a:t>
            </a:r>
            <a:r>
              <a:rPr lang="sv-SE" sz="2400" i="1" dirty="0" err="1">
                <a:latin typeface="Times" charset="0"/>
                <a:cs typeface="+mn-cs"/>
              </a:rPr>
              <a:t>exist</a:t>
            </a:r>
            <a:r>
              <a:rPr lang="sv-SE" sz="2400" i="1" dirty="0">
                <a:latin typeface="Times" charset="0"/>
                <a:cs typeface="+mn-cs"/>
              </a:rPr>
              <a:t> </a:t>
            </a:r>
            <a:r>
              <a:rPr lang="sv-SE" sz="2400" i="1" dirty="0" err="1">
                <a:latin typeface="Times" charset="0"/>
                <a:cs typeface="+mn-cs"/>
              </a:rPr>
              <a:t>today</a:t>
            </a:r>
            <a:r>
              <a:rPr lang="sv-SE" sz="2400" i="1" dirty="0">
                <a:latin typeface="Times" charset="0"/>
                <a:cs typeface="+mn-cs"/>
              </a:rPr>
              <a:t>. </a:t>
            </a:r>
            <a:r>
              <a:rPr lang="en-GB" sz="2400" i="1" dirty="0">
                <a:latin typeface="Times" charset="0"/>
                <a:cs typeface="+mn-cs"/>
              </a:rPr>
              <a:t>These institutions tend to be independent, fragmented, and working to relatively narrow mandates with closed decision processes. Those responsible for managing natural resources and protecting the environment are institutionally separated from those responsible for managing the economy. The real world of interlocked economic and ecological systems will not change; the policies and institutions must</a:t>
            </a:r>
            <a:r>
              <a:rPr lang="en-GB" sz="2400" dirty="0">
                <a:latin typeface="Times" charset="0"/>
                <a:cs typeface="+mn-cs"/>
              </a:rPr>
              <a:t>” (p. 310).</a:t>
            </a:r>
          </a:p>
          <a:p>
            <a:pPr lvl="1" eaLnBrk="1" hangingPunct="1">
              <a:lnSpc>
                <a:spcPct val="90000"/>
              </a:lnSpc>
              <a:buClr>
                <a:srgbClr val="FF0000"/>
              </a:buClr>
              <a:buFont typeface="Wingdings" charset="0"/>
              <a:buChar char="§"/>
              <a:defRPr/>
            </a:pPr>
            <a:r>
              <a:rPr lang="sv-SE" sz="2200" dirty="0" smtClean="0">
                <a:solidFill>
                  <a:srgbClr val="FFFFFF"/>
                </a:solidFill>
                <a:latin typeface="Arial" charset="0"/>
              </a:rPr>
              <a:t> </a:t>
            </a:r>
            <a:r>
              <a:rPr lang="ja-JP" altLang="sv-SE" sz="2200" dirty="0">
                <a:solidFill>
                  <a:srgbClr val="FFFFFF"/>
                </a:solidFill>
                <a:latin typeface="Arial" charset="0"/>
              </a:rPr>
              <a:t>”</a:t>
            </a:r>
            <a:r>
              <a:rPr lang="sv-SE" sz="2200" dirty="0" err="1">
                <a:solidFill>
                  <a:srgbClr val="FFFFFF"/>
                </a:solidFill>
                <a:latin typeface="Arial" charset="0"/>
              </a:rPr>
              <a:t>Our</a:t>
            </a:r>
            <a:r>
              <a:rPr lang="sv-SE" sz="2200" dirty="0">
                <a:solidFill>
                  <a:srgbClr val="FFFFFF"/>
                </a:solidFill>
                <a:latin typeface="Arial" charset="0"/>
              </a:rPr>
              <a:t> Common </a:t>
            </a:r>
            <a:r>
              <a:rPr lang="sv-SE" sz="2200" dirty="0" err="1">
                <a:solidFill>
                  <a:srgbClr val="FFFFFF"/>
                </a:solidFill>
                <a:latin typeface="Arial" charset="0"/>
              </a:rPr>
              <a:t>Future</a:t>
            </a:r>
            <a:r>
              <a:rPr lang="ja-JP" altLang="sv-SE" sz="2200" dirty="0">
                <a:solidFill>
                  <a:srgbClr val="FFFFFF"/>
                </a:solidFill>
                <a:latin typeface="Arial" charset="0"/>
              </a:rPr>
              <a:t>”</a:t>
            </a:r>
            <a:r>
              <a:rPr lang="sv-SE" sz="2200" dirty="0">
                <a:solidFill>
                  <a:srgbClr val="FFFFFF"/>
                </a:solidFill>
                <a:latin typeface="Arial" charset="0"/>
              </a:rPr>
              <a:t> (1987)</a:t>
            </a:r>
          </a:p>
        </p:txBody>
      </p:sp>
      <p:sp>
        <p:nvSpPr>
          <p:cNvPr id="6148" name="Rectangle 4"/>
          <p:cNvSpPr>
            <a:spLocks noChangeArrowheads="1"/>
          </p:cNvSpPr>
          <p:nvPr/>
        </p:nvSpPr>
        <p:spPr bwMode="auto">
          <a:xfrm>
            <a:off x="457200" y="2518173"/>
            <a:ext cx="8229600" cy="21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80000"/>
              </a:lnSpc>
              <a:spcBef>
                <a:spcPct val="20000"/>
              </a:spcBef>
              <a:spcAft>
                <a:spcPct val="20000"/>
              </a:spcAft>
              <a:buClr>
                <a:srgbClr val="FF0000"/>
              </a:buClr>
              <a:buFont typeface="Wingdings" charset="0"/>
              <a:buNone/>
              <a:defRPr/>
            </a:pPr>
            <a:endParaRPr lang="en-US" sz="2200">
              <a:solidFill>
                <a:srgbClr val="1C1D58"/>
              </a:solidFill>
              <a:latin typeface="Arial" charset="0"/>
              <a:cs typeface="+mn-cs"/>
            </a:endParaRPr>
          </a:p>
        </p:txBody>
      </p:sp>
    </p:spTree>
    <p:extLst>
      <p:ext uri="{BB962C8B-B14F-4D97-AF65-F5344CB8AC3E}">
        <p14:creationId xmlns:p14="http://schemas.microsoft.com/office/powerpoint/2010/main" val="1804170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68314" y="681038"/>
            <a:ext cx="86756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50000"/>
              </a:spcBef>
              <a:spcAft>
                <a:spcPct val="0"/>
              </a:spcAft>
              <a:defRPr sz="2400">
                <a:solidFill>
                  <a:schemeClr val="tx1"/>
                </a:solidFill>
                <a:latin typeface="Times" charset="0"/>
                <a:ea typeface="ＭＳ Ｐゴシック" charset="0"/>
              </a:defRPr>
            </a:lvl6pPr>
            <a:lvl7pPr marL="2971800" indent="-228600" eaLnBrk="0" fontAlgn="base" hangingPunct="0">
              <a:spcBef>
                <a:spcPct val="50000"/>
              </a:spcBef>
              <a:spcAft>
                <a:spcPct val="0"/>
              </a:spcAft>
              <a:defRPr sz="2400">
                <a:solidFill>
                  <a:schemeClr val="tx1"/>
                </a:solidFill>
                <a:latin typeface="Times" charset="0"/>
                <a:ea typeface="ＭＳ Ｐゴシック" charset="0"/>
              </a:defRPr>
            </a:lvl7pPr>
            <a:lvl8pPr marL="3429000" indent="-228600" eaLnBrk="0" fontAlgn="base" hangingPunct="0">
              <a:spcBef>
                <a:spcPct val="50000"/>
              </a:spcBef>
              <a:spcAft>
                <a:spcPct val="0"/>
              </a:spcAft>
              <a:defRPr sz="2400">
                <a:solidFill>
                  <a:schemeClr val="tx1"/>
                </a:solidFill>
                <a:latin typeface="Times" charset="0"/>
                <a:ea typeface="ＭＳ Ｐゴシック" charset="0"/>
              </a:defRPr>
            </a:lvl8pPr>
            <a:lvl9pPr marL="3886200" indent="-228600" eaLnBrk="0" fontAlgn="base" hangingPunct="0">
              <a:spcBef>
                <a:spcPct val="50000"/>
              </a:spcBef>
              <a:spcAft>
                <a:spcPct val="0"/>
              </a:spcAft>
              <a:defRPr sz="2400">
                <a:solidFill>
                  <a:schemeClr val="tx1"/>
                </a:solidFill>
                <a:latin typeface="Times" charset="0"/>
                <a:ea typeface="ＭＳ Ｐゴシック" charset="0"/>
              </a:defRPr>
            </a:lvl9pPr>
          </a:lstStyle>
          <a:p>
            <a:pPr>
              <a:buClr>
                <a:srgbClr val="FF0000"/>
              </a:buClr>
              <a:buFont typeface="Wingdings" charset="0"/>
              <a:buNone/>
              <a:defRPr/>
            </a:pPr>
            <a:r>
              <a:rPr lang="sv-SE" sz="2800" dirty="0" err="1" smtClean="0">
                <a:solidFill>
                  <a:srgbClr val="FFFFFF"/>
                </a:solidFill>
                <a:latin typeface="Arial Black" charset="0"/>
              </a:rPr>
              <a:t>Sustainable</a:t>
            </a:r>
            <a:r>
              <a:rPr lang="sv-SE" sz="2800" dirty="0" smtClean="0">
                <a:solidFill>
                  <a:srgbClr val="FFFFFF"/>
                </a:solidFill>
                <a:latin typeface="Arial Black" charset="0"/>
              </a:rPr>
              <a:t> </a:t>
            </a:r>
            <a:r>
              <a:rPr lang="sv-SE" sz="2800" dirty="0" err="1" smtClean="0">
                <a:solidFill>
                  <a:srgbClr val="FFFFFF"/>
                </a:solidFill>
                <a:latin typeface="Arial Black" charset="0"/>
              </a:rPr>
              <a:t>development</a:t>
            </a:r>
            <a:endParaRPr lang="sv-SE" sz="2800" dirty="0" smtClean="0">
              <a:solidFill>
                <a:srgbClr val="FFFFFF"/>
              </a:solidFill>
              <a:latin typeface="Arial Black" charset="0"/>
            </a:endParaRPr>
          </a:p>
        </p:txBody>
      </p:sp>
      <p:sp>
        <p:nvSpPr>
          <p:cNvPr id="152579" name="Rectangle 3"/>
          <p:cNvSpPr>
            <a:spLocks noGrp="1" noChangeArrowheads="1"/>
          </p:cNvSpPr>
          <p:nvPr>
            <p:ph type="body" idx="1"/>
          </p:nvPr>
        </p:nvSpPr>
        <p:spPr bwMode="auto">
          <a:xfrm>
            <a:off x="468313" y="1168005"/>
            <a:ext cx="8229600" cy="31319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marL="0" indent="0">
              <a:buFontTx/>
              <a:buNone/>
              <a:defRPr/>
            </a:pPr>
            <a:r>
              <a:rPr lang="sv-SE" sz="1600" i="1" dirty="0"/>
              <a:t>"</a:t>
            </a:r>
            <a:r>
              <a:rPr lang="sv-SE" sz="1600" i="1" dirty="0" err="1"/>
              <a:t>Sustainable</a:t>
            </a:r>
            <a:r>
              <a:rPr lang="sv-SE" sz="1600" i="1" dirty="0"/>
              <a:t> </a:t>
            </a:r>
            <a:r>
              <a:rPr lang="sv-SE" sz="1600" i="1" dirty="0" err="1"/>
              <a:t>development</a:t>
            </a:r>
            <a:r>
              <a:rPr lang="sv-SE" sz="1600" i="1" dirty="0"/>
              <a:t> is </a:t>
            </a:r>
            <a:r>
              <a:rPr lang="sv-SE" sz="1600" i="1" dirty="0" err="1"/>
              <a:t>development</a:t>
            </a:r>
            <a:r>
              <a:rPr lang="sv-SE" sz="1600" i="1" dirty="0"/>
              <a:t> </a:t>
            </a:r>
            <a:r>
              <a:rPr lang="sv-SE" sz="1600" i="1" dirty="0" err="1"/>
              <a:t>that</a:t>
            </a:r>
            <a:r>
              <a:rPr lang="sv-SE" sz="1600" i="1" dirty="0"/>
              <a:t> </a:t>
            </a:r>
            <a:r>
              <a:rPr lang="sv-SE" sz="1600" i="1" dirty="0" err="1"/>
              <a:t>meets</a:t>
            </a:r>
            <a:r>
              <a:rPr lang="sv-SE" sz="1600" i="1" dirty="0"/>
              <a:t> the </a:t>
            </a:r>
            <a:r>
              <a:rPr lang="sv-SE" sz="1600" i="1" dirty="0" err="1"/>
              <a:t>needs</a:t>
            </a:r>
            <a:r>
              <a:rPr lang="sv-SE" sz="1600" i="1" dirty="0"/>
              <a:t> </a:t>
            </a:r>
            <a:r>
              <a:rPr lang="sv-SE" sz="1600" i="1" dirty="0" err="1"/>
              <a:t>of</a:t>
            </a:r>
            <a:r>
              <a:rPr lang="sv-SE" sz="1600" i="1" dirty="0"/>
              <a:t> the present </a:t>
            </a:r>
            <a:r>
              <a:rPr lang="sv-SE" sz="1600" i="1" dirty="0" err="1"/>
              <a:t>without</a:t>
            </a:r>
            <a:r>
              <a:rPr lang="sv-SE" sz="1600" i="1" dirty="0"/>
              <a:t> </a:t>
            </a:r>
            <a:r>
              <a:rPr lang="sv-SE" sz="1600" i="1" dirty="0" err="1"/>
              <a:t>compromising</a:t>
            </a:r>
            <a:r>
              <a:rPr lang="sv-SE" sz="1600" i="1" dirty="0"/>
              <a:t> the </a:t>
            </a:r>
            <a:r>
              <a:rPr lang="sv-SE" sz="1600" i="1" dirty="0" err="1"/>
              <a:t>ability</a:t>
            </a:r>
            <a:r>
              <a:rPr lang="sv-SE" sz="1600" i="1" dirty="0"/>
              <a:t> </a:t>
            </a:r>
            <a:r>
              <a:rPr lang="sv-SE" sz="1600" i="1" dirty="0" err="1"/>
              <a:t>of</a:t>
            </a:r>
            <a:r>
              <a:rPr lang="sv-SE" sz="1600" i="1" dirty="0"/>
              <a:t> </a:t>
            </a:r>
            <a:r>
              <a:rPr lang="sv-SE" sz="1600" i="1" dirty="0" err="1"/>
              <a:t>future</a:t>
            </a:r>
            <a:r>
              <a:rPr lang="sv-SE" sz="1600" i="1" dirty="0"/>
              <a:t> generations </a:t>
            </a:r>
            <a:r>
              <a:rPr lang="sv-SE" sz="1600" i="1" dirty="0" err="1"/>
              <a:t>to</a:t>
            </a:r>
            <a:r>
              <a:rPr lang="sv-SE" sz="1600" i="1" dirty="0"/>
              <a:t> </a:t>
            </a:r>
            <a:r>
              <a:rPr lang="sv-SE" sz="1600" i="1" dirty="0" err="1"/>
              <a:t>meet</a:t>
            </a:r>
            <a:r>
              <a:rPr lang="sv-SE" sz="1600" i="1" dirty="0"/>
              <a:t> </a:t>
            </a:r>
            <a:r>
              <a:rPr lang="sv-SE" sz="1600" i="1" dirty="0" err="1"/>
              <a:t>their</a:t>
            </a:r>
            <a:r>
              <a:rPr lang="sv-SE" sz="1600" i="1" dirty="0"/>
              <a:t> </a:t>
            </a:r>
            <a:r>
              <a:rPr lang="sv-SE" sz="1600" i="1" dirty="0" err="1"/>
              <a:t>own</a:t>
            </a:r>
            <a:r>
              <a:rPr lang="sv-SE" sz="1600" i="1" dirty="0"/>
              <a:t> </a:t>
            </a:r>
            <a:r>
              <a:rPr lang="sv-SE" sz="1600" i="1" dirty="0" err="1"/>
              <a:t>needs</a:t>
            </a:r>
            <a:r>
              <a:rPr lang="sv-SE" sz="1600" i="1" dirty="0"/>
              <a:t>. It </a:t>
            </a:r>
            <a:r>
              <a:rPr lang="sv-SE" sz="1600" i="1" dirty="0" err="1"/>
              <a:t>contains</a:t>
            </a:r>
            <a:r>
              <a:rPr lang="sv-SE" sz="1600" i="1" dirty="0"/>
              <a:t> </a:t>
            </a:r>
            <a:r>
              <a:rPr lang="sv-SE" sz="1600" i="1" dirty="0" err="1"/>
              <a:t>within</a:t>
            </a:r>
            <a:r>
              <a:rPr lang="sv-SE" sz="1600" i="1" dirty="0"/>
              <a:t> it </a:t>
            </a:r>
            <a:r>
              <a:rPr lang="sv-SE" sz="1600" i="1" dirty="0" err="1"/>
              <a:t>two</a:t>
            </a:r>
            <a:r>
              <a:rPr lang="sv-SE" sz="1600" i="1" dirty="0"/>
              <a:t> </a:t>
            </a:r>
            <a:r>
              <a:rPr lang="sv-SE" sz="1600" i="1" dirty="0" err="1"/>
              <a:t>key</a:t>
            </a:r>
            <a:r>
              <a:rPr lang="sv-SE" sz="1600" i="1" dirty="0"/>
              <a:t> </a:t>
            </a:r>
            <a:r>
              <a:rPr lang="sv-SE" sz="1600" i="1" dirty="0" err="1" smtClean="0"/>
              <a:t>concepts</a:t>
            </a:r>
            <a:r>
              <a:rPr lang="sv-SE" sz="1600" i="1" dirty="0" smtClean="0"/>
              <a:t>:</a:t>
            </a:r>
            <a:endParaRPr lang="sv-SE" sz="1600" dirty="0"/>
          </a:p>
          <a:p>
            <a:pPr marL="0" indent="0">
              <a:buFontTx/>
              <a:buNone/>
              <a:defRPr/>
            </a:pPr>
            <a:r>
              <a:rPr lang="sv-SE" sz="1600" i="1" dirty="0"/>
              <a:t>the </a:t>
            </a:r>
            <a:r>
              <a:rPr lang="sv-SE" sz="1600" i="1" dirty="0" err="1"/>
              <a:t>concept</a:t>
            </a:r>
            <a:r>
              <a:rPr lang="sv-SE" sz="1600" i="1" dirty="0"/>
              <a:t> </a:t>
            </a:r>
            <a:r>
              <a:rPr lang="sv-SE" sz="1600" i="1" dirty="0" err="1"/>
              <a:t>of</a:t>
            </a:r>
            <a:r>
              <a:rPr lang="sv-SE" sz="1600" dirty="0"/>
              <a:t> </a:t>
            </a:r>
            <a:r>
              <a:rPr lang="sv-SE" sz="1600" b="1" i="1" dirty="0" err="1"/>
              <a:t>needs</a:t>
            </a:r>
            <a:r>
              <a:rPr lang="sv-SE" sz="1600" i="1" dirty="0"/>
              <a:t>, in </a:t>
            </a:r>
            <a:r>
              <a:rPr lang="sv-SE" sz="1600" i="1" dirty="0" err="1"/>
              <a:t>particular</a:t>
            </a:r>
            <a:r>
              <a:rPr lang="sv-SE" sz="1600" i="1" dirty="0"/>
              <a:t> the </a:t>
            </a:r>
            <a:r>
              <a:rPr lang="sv-SE" sz="1600" i="1" dirty="0" err="1"/>
              <a:t>essential</a:t>
            </a:r>
            <a:r>
              <a:rPr lang="sv-SE" sz="1600" i="1" dirty="0"/>
              <a:t> </a:t>
            </a:r>
            <a:r>
              <a:rPr lang="sv-SE" sz="1600" i="1" dirty="0" err="1"/>
              <a:t>needs</a:t>
            </a:r>
            <a:r>
              <a:rPr lang="sv-SE" sz="1600" i="1" dirty="0"/>
              <a:t> </a:t>
            </a:r>
            <a:r>
              <a:rPr lang="sv-SE" sz="1600" i="1" dirty="0" err="1"/>
              <a:t>of</a:t>
            </a:r>
            <a:r>
              <a:rPr lang="sv-SE" sz="1600" i="1" dirty="0"/>
              <a:t> the </a:t>
            </a:r>
            <a:r>
              <a:rPr lang="sv-SE" sz="1600" i="1" dirty="0" err="1"/>
              <a:t>world's</a:t>
            </a:r>
            <a:r>
              <a:rPr lang="sv-SE" sz="1600" i="1" dirty="0"/>
              <a:t> </a:t>
            </a:r>
            <a:r>
              <a:rPr lang="sv-SE" sz="1600" i="1" dirty="0" err="1"/>
              <a:t>poor</a:t>
            </a:r>
            <a:r>
              <a:rPr lang="sv-SE" sz="1600" i="1" dirty="0"/>
              <a:t>, </a:t>
            </a:r>
            <a:r>
              <a:rPr lang="sv-SE" sz="1600" i="1" dirty="0" err="1"/>
              <a:t>to</a:t>
            </a:r>
            <a:r>
              <a:rPr lang="sv-SE" sz="1600" i="1" dirty="0"/>
              <a:t> </a:t>
            </a:r>
            <a:r>
              <a:rPr lang="sv-SE" sz="1600" i="1" dirty="0" err="1"/>
              <a:t>which</a:t>
            </a:r>
            <a:r>
              <a:rPr lang="sv-SE" sz="1600" i="1" dirty="0"/>
              <a:t> </a:t>
            </a:r>
            <a:r>
              <a:rPr lang="sv-SE" sz="1600" i="1" dirty="0" err="1"/>
              <a:t>overriding</a:t>
            </a:r>
            <a:r>
              <a:rPr lang="sv-SE" sz="1600" i="1" dirty="0"/>
              <a:t> </a:t>
            </a:r>
            <a:r>
              <a:rPr lang="sv-SE" sz="1600" i="1" dirty="0" err="1"/>
              <a:t>priority</a:t>
            </a:r>
            <a:r>
              <a:rPr lang="sv-SE" sz="1600" i="1" dirty="0"/>
              <a:t> </a:t>
            </a:r>
            <a:r>
              <a:rPr lang="sv-SE" sz="1600" i="1" dirty="0" err="1"/>
              <a:t>should</a:t>
            </a:r>
            <a:r>
              <a:rPr lang="sv-SE" sz="1600" i="1" dirty="0"/>
              <a:t> be given; and</a:t>
            </a:r>
            <a:endParaRPr lang="sv-SE" sz="1600" dirty="0"/>
          </a:p>
          <a:p>
            <a:pPr marL="0" indent="0">
              <a:buFontTx/>
              <a:buNone/>
              <a:defRPr/>
            </a:pPr>
            <a:r>
              <a:rPr lang="sv-SE" sz="1600" i="1" dirty="0"/>
              <a:t>the </a:t>
            </a:r>
            <a:r>
              <a:rPr lang="sv-SE" sz="1600" i="1" dirty="0" err="1"/>
              <a:t>idea</a:t>
            </a:r>
            <a:r>
              <a:rPr lang="sv-SE" sz="1600" i="1" dirty="0"/>
              <a:t> </a:t>
            </a:r>
            <a:r>
              <a:rPr lang="sv-SE" sz="1600" i="1" dirty="0" err="1"/>
              <a:t>of</a:t>
            </a:r>
            <a:r>
              <a:rPr lang="sv-SE" sz="1600" dirty="0"/>
              <a:t> </a:t>
            </a:r>
            <a:r>
              <a:rPr lang="sv-SE" sz="1600" b="1" i="1" dirty="0"/>
              <a:t>limitations</a:t>
            </a:r>
            <a:r>
              <a:rPr lang="sv-SE" sz="1600" dirty="0"/>
              <a:t> </a:t>
            </a:r>
            <a:r>
              <a:rPr lang="sv-SE" sz="1600" i="1" dirty="0" err="1"/>
              <a:t>imposed</a:t>
            </a:r>
            <a:r>
              <a:rPr lang="sv-SE" sz="1600" i="1" dirty="0"/>
              <a:t> by the </a:t>
            </a:r>
            <a:r>
              <a:rPr lang="sv-SE" sz="1600" i="1" dirty="0" err="1"/>
              <a:t>state</a:t>
            </a:r>
            <a:r>
              <a:rPr lang="sv-SE" sz="1600" i="1" dirty="0"/>
              <a:t> </a:t>
            </a:r>
            <a:r>
              <a:rPr lang="sv-SE" sz="1600" i="1" dirty="0" err="1"/>
              <a:t>of</a:t>
            </a:r>
            <a:r>
              <a:rPr lang="sv-SE" sz="1600" i="1" dirty="0"/>
              <a:t> </a:t>
            </a:r>
            <a:r>
              <a:rPr lang="sv-SE" sz="1600" i="1" dirty="0" err="1"/>
              <a:t>technology</a:t>
            </a:r>
            <a:r>
              <a:rPr lang="sv-SE" sz="1600" i="1" dirty="0"/>
              <a:t> and social </a:t>
            </a:r>
            <a:r>
              <a:rPr lang="sv-SE" sz="1600" i="1" dirty="0" err="1"/>
              <a:t>organization</a:t>
            </a:r>
            <a:r>
              <a:rPr lang="sv-SE" sz="1600" i="1" dirty="0"/>
              <a:t> on the </a:t>
            </a:r>
            <a:r>
              <a:rPr lang="sv-SE" sz="1600" i="1" dirty="0" err="1"/>
              <a:t>environment's</a:t>
            </a:r>
            <a:r>
              <a:rPr lang="sv-SE" sz="1600" i="1" dirty="0"/>
              <a:t> </a:t>
            </a:r>
            <a:r>
              <a:rPr lang="sv-SE" sz="1600" i="1" dirty="0" err="1"/>
              <a:t>ability</a:t>
            </a:r>
            <a:r>
              <a:rPr lang="sv-SE" sz="1600" i="1" dirty="0"/>
              <a:t> </a:t>
            </a:r>
            <a:r>
              <a:rPr lang="sv-SE" sz="1600" i="1" dirty="0" err="1"/>
              <a:t>to</a:t>
            </a:r>
            <a:r>
              <a:rPr lang="sv-SE" sz="1600" i="1" dirty="0"/>
              <a:t> </a:t>
            </a:r>
            <a:r>
              <a:rPr lang="sv-SE" sz="1600" i="1" dirty="0" err="1"/>
              <a:t>meet</a:t>
            </a:r>
            <a:r>
              <a:rPr lang="sv-SE" sz="1600" i="1" dirty="0"/>
              <a:t> present and </a:t>
            </a:r>
            <a:r>
              <a:rPr lang="sv-SE" sz="1600" i="1" dirty="0" err="1"/>
              <a:t>future</a:t>
            </a:r>
            <a:r>
              <a:rPr lang="sv-SE" sz="1600" i="1" dirty="0"/>
              <a:t> </a:t>
            </a:r>
            <a:r>
              <a:rPr lang="sv-SE" sz="1600" i="1" dirty="0" err="1"/>
              <a:t>needs</a:t>
            </a:r>
            <a:r>
              <a:rPr lang="sv-SE" sz="1600" i="1" dirty="0" smtClean="0"/>
              <a:t>.”</a:t>
            </a:r>
          </a:p>
          <a:p>
            <a:pPr marL="0" indent="0">
              <a:buFontTx/>
              <a:buNone/>
              <a:defRPr/>
            </a:pPr>
            <a:r>
              <a:rPr lang="sv-SE" sz="1600" i="1" dirty="0" smtClean="0">
                <a:solidFill>
                  <a:srgbClr val="FFFFFF"/>
                </a:solidFill>
                <a:latin typeface="Arial" charset="0"/>
              </a:rPr>
              <a:t>(”</a:t>
            </a:r>
            <a:r>
              <a:rPr lang="sv-SE" sz="1600" i="1" dirty="0" err="1" smtClean="0">
                <a:solidFill>
                  <a:srgbClr val="FFFFFF"/>
                </a:solidFill>
                <a:latin typeface="Arial" charset="0"/>
              </a:rPr>
              <a:t>Our</a:t>
            </a:r>
            <a:r>
              <a:rPr lang="sv-SE" sz="1600" i="1" dirty="0" smtClean="0">
                <a:solidFill>
                  <a:srgbClr val="FFFFFF"/>
                </a:solidFill>
                <a:latin typeface="Arial" charset="0"/>
              </a:rPr>
              <a:t> common </a:t>
            </a:r>
            <a:r>
              <a:rPr lang="sv-SE" sz="1600" i="1" dirty="0" err="1" smtClean="0">
                <a:solidFill>
                  <a:srgbClr val="FFFFFF"/>
                </a:solidFill>
                <a:latin typeface="Arial" charset="0"/>
              </a:rPr>
              <a:t>future</a:t>
            </a:r>
            <a:r>
              <a:rPr lang="sv-SE" sz="1600" i="1" dirty="0" smtClean="0">
                <a:solidFill>
                  <a:srgbClr val="FFFFFF"/>
                </a:solidFill>
                <a:latin typeface="Arial" charset="0"/>
              </a:rPr>
              <a:t>”, 1987)</a:t>
            </a:r>
            <a:endParaRPr lang="sv-SE" sz="1600" dirty="0" smtClean="0">
              <a:solidFill>
                <a:srgbClr val="FFFFFF"/>
              </a:solidFill>
              <a:latin typeface="Arial" charset="0"/>
            </a:endParaRPr>
          </a:p>
          <a:p>
            <a:pPr marL="0" indent="0">
              <a:buFontTx/>
              <a:buNone/>
              <a:defRPr/>
            </a:pPr>
            <a:endParaRPr lang="sv-SE" sz="1600" dirty="0">
              <a:solidFill>
                <a:srgbClr val="FFFFFF"/>
              </a:solidFill>
              <a:latin typeface="Arial" charset="0"/>
            </a:endParaRPr>
          </a:p>
          <a:p>
            <a:pPr marL="0" indent="0">
              <a:buFontTx/>
              <a:buNone/>
              <a:defRPr/>
            </a:pPr>
            <a:r>
              <a:rPr lang="sv-SE" sz="1600" dirty="0" smtClean="0">
                <a:solidFill>
                  <a:srgbClr val="FFFFFF"/>
                </a:solidFill>
                <a:latin typeface="Arial" charset="0"/>
              </a:rPr>
              <a:t>Three dimensions </a:t>
            </a:r>
            <a:r>
              <a:rPr lang="sv-SE" sz="1600" dirty="0" err="1" smtClean="0">
                <a:solidFill>
                  <a:srgbClr val="FFFFFF"/>
                </a:solidFill>
                <a:latin typeface="Arial" charset="0"/>
              </a:rPr>
              <a:t>of</a:t>
            </a:r>
            <a:r>
              <a:rPr lang="sv-SE" sz="1600" dirty="0" smtClean="0">
                <a:solidFill>
                  <a:srgbClr val="FFFFFF"/>
                </a:solidFill>
                <a:latin typeface="Arial" charset="0"/>
              </a:rPr>
              <a:t> SD:</a:t>
            </a:r>
            <a:endParaRPr lang="sv-SE" sz="1600" dirty="0">
              <a:solidFill>
                <a:srgbClr val="FFFFFF"/>
              </a:solidFill>
              <a:latin typeface="Arial" charset="0"/>
            </a:endParaRPr>
          </a:p>
          <a:p>
            <a:pPr eaLnBrk="1" hangingPunct="1">
              <a:lnSpc>
                <a:spcPct val="80000"/>
              </a:lnSpc>
              <a:buFontTx/>
              <a:buNone/>
              <a:defRPr/>
            </a:pPr>
            <a:r>
              <a:rPr lang="sv-SE" sz="1600" dirty="0">
                <a:latin typeface="Arial" charset="0"/>
              </a:rPr>
              <a:t>	</a:t>
            </a:r>
            <a:r>
              <a:rPr lang="sv-SE" sz="1600" u="sng" dirty="0" err="1" smtClean="0">
                <a:latin typeface="Arial" charset="0"/>
              </a:rPr>
              <a:t>Economic</a:t>
            </a:r>
            <a:r>
              <a:rPr lang="sv-SE" sz="1600" u="sng" dirty="0" smtClean="0">
                <a:latin typeface="Arial" charset="0"/>
              </a:rPr>
              <a:t> </a:t>
            </a:r>
            <a:r>
              <a:rPr lang="sv-SE" sz="1600" dirty="0" smtClean="0">
                <a:latin typeface="Arial" charset="0"/>
              </a:rPr>
              <a:t>(</a:t>
            </a:r>
            <a:r>
              <a:rPr lang="sv-SE" sz="1600" dirty="0" err="1" smtClean="0">
                <a:latin typeface="Arial" charset="0"/>
              </a:rPr>
              <a:t>Growth</a:t>
            </a:r>
            <a:r>
              <a:rPr lang="sv-SE" sz="1600" dirty="0" smtClean="0">
                <a:latin typeface="Arial" charset="0"/>
              </a:rPr>
              <a:t>, </a:t>
            </a:r>
            <a:r>
              <a:rPr lang="sv-SE" sz="1600" dirty="0" err="1" smtClean="0">
                <a:latin typeface="Arial" charset="0"/>
              </a:rPr>
              <a:t>trade</a:t>
            </a:r>
            <a:r>
              <a:rPr lang="sv-SE" sz="1600" dirty="0" smtClean="0">
                <a:latin typeface="Arial" charset="0"/>
              </a:rPr>
              <a:t>, </a:t>
            </a:r>
            <a:r>
              <a:rPr lang="sv-SE" sz="1600" dirty="0" err="1" smtClean="0">
                <a:latin typeface="Arial" charset="0"/>
              </a:rPr>
              <a:t>production</a:t>
            </a:r>
            <a:r>
              <a:rPr lang="sv-SE" sz="1600" dirty="0" smtClean="0">
                <a:latin typeface="Arial" charset="0"/>
              </a:rPr>
              <a:t>, </a:t>
            </a:r>
            <a:r>
              <a:rPr lang="sv-SE" sz="1600" dirty="0" err="1" smtClean="0">
                <a:latin typeface="Arial" charset="0"/>
              </a:rPr>
              <a:t>aid</a:t>
            </a:r>
            <a:r>
              <a:rPr lang="sv-SE" sz="1600" dirty="0" smtClean="0">
                <a:latin typeface="Arial" charset="0"/>
              </a:rPr>
              <a:t> , </a:t>
            </a:r>
            <a:r>
              <a:rPr lang="sv-SE" sz="1600" dirty="0" err="1" smtClean="0">
                <a:latin typeface="Arial" charset="0"/>
              </a:rPr>
              <a:t>development</a:t>
            </a:r>
            <a:r>
              <a:rPr lang="sv-SE" sz="1600" dirty="0" smtClean="0">
                <a:latin typeface="Arial" charset="0"/>
              </a:rPr>
              <a:t>)</a:t>
            </a:r>
            <a:endParaRPr lang="sv-SE" sz="1600" dirty="0">
              <a:latin typeface="Arial" charset="0"/>
            </a:endParaRPr>
          </a:p>
          <a:p>
            <a:pPr eaLnBrk="1" hangingPunct="1">
              <a:lnSpc>
                <a:spcPct val="80000"/>
              </a:lnSpc>
              <a:buFontTx/>
              <a:buNone/>
              <a:defRPr/>
            </a:pPr>
            <a:r>
              <a:rPr lang="sv-SE" sz="1600" dirty="0">
                <a:latin typeface="Arial" charset="0"/>
              </a:rPr>
              <a:t>	</a:t>
            </a:r>
            <a:r>
              <a:rPr lang="sv-SE" sz="1600" u="sng" dirty="0">
                <a:latin typeface="Arial" charset="0"/>
              </a:rPr>
              <a:t>Social</a:t>
            </a:r>
            <a:r>
              <a:rPr lang="sv-SE" sz="1600" dirty="0">
                <a:latin typeface="Arial" charset="0"/>
              </a:rPr>
              <a:t> </a:t>
            </a:r>
            <a:r>
              <a:rPr lang="sv-SE" sz="1600" dirty="0" smtClean="0">
                <a:latin typeface="Arial" charset="0"/>
              </a:rPr>
              <a:t>(</a:t>
            </a:r>
            <a:r>
              <a:rPr lang="sv-SE" sz="1600" dirty="0" err="1" smtClean="0">
                <a:latin typeface="Arial" charset="0"/>
              </a:rPr>
              <a:t>Poverty</a:t>
            </a:r>
            <a:r>
              <a:rPr lang="sv-SE" sz="1600" dirty="0" smtClean="0">
                <a:latin typeface="Arial" charset="0"/>
              </a:rPr>
              <a:t>, gender </a:t>
            </a:r>
            <a:r>
              <a:rPr lang="sv-SE" sz="1600" dirty="0" err="1" smtClean="0">
                <a:latin typeface="Arial" charset="0"/>
              </a:rPr>
              <a:t>equality</a:t>
            </a:r>
            <a:r>
              <a:rPr lang="sv-SE" sz="1600" dirty="0" smtClean="0">
                <a:latin typeface="Arial" charset="0"/>
              </a:rPr>
              <a:t>, </a:t>
            </a:r>
            <a:r>
              <a:rPr lang="sv-SE" sz="1600" dirty="0" err="1" smtClean="0">
                <a:latin typeface="Arial" charset="0"/>
              </a:rPr>
              <a:t>justice</a:t>
            </a:r>
            <a:r>
              <a:rPr lang="sv-SE" sz="1600" dirty="0" smtClean="0">
                <a:latin typeface="Arial" charset="0"/>
              </a:rPr>
              <a:t>, </a:t>
            </a:r>
            <a:r>
              <a:rPr lang="sv-SE" sz="1600" dirty="0" err="1" smtClean="0">
                <a:latin typeface="Arial" charset="0"/>
              </a:rPr>
              <a:t>health</a:t>
            </a:r>
            <a:r>
              <a:rPr lang="sv-SE" sz="1600" dirty="0" smtClean="0">
                <a:latin typeface="Arial" charset="0"/>
              </a:rPr>
              <a:t>, participation)</a:t>
            </a:r>
            <a:endParaRPr lang="sv-SE" sz="1600" dirty="0">
              <a:latin typeface="Arial" charset="0"/>
            </a:endParaRPr>
          </a:p>
          <a:p>
            <a:pPr eaLnBrk="1" hangingPunct="1">
              <a:lnSpc>
                <a:spcPct val="80000"/>
              </a:lnSpc>
              <a:buFontTx/>
              <a:buNone/>
              <a:defRPr/>
            </a:pPr>
            <a:r>
              <a:rPr lang="sv-SE" sz="1600" dirty="0">
                <a:latin typeface="Arial" charset="0"/>
              </a:rPr>
              <a:t>	</a:t>
            </a:r>
            <a:r>
              <a:rPr lang="sv-SE" sz="1600" u="sng" dirty="0" err="1" smtClean="0">
                <a:latin typeface="Arial" charset="0"/>
              </a:rPr>
              <a:t>Ecologic</a:t>
            </a:r>
            <a:r>
              <a:rPr lang="sv-SE" sz="1600" dirty="0" smtClean="0">
                <a:latin typeface="Arial" charset="0"/>
              </a:rPr>
              <a:t> (</a:t>
            </a:r>
            <a:r>
              <a:rPr lang="sv-SE" sz="1600" dirty="0" err="1" smtClean="0">
                <a:latin typeface="Arial" charset="0"/>
              </a:rPr>
              <a:t>Ecological</a:t>
            </a:r>
            <a:r>
              <a:rPr lang="sv-SE" sz="1600" dirty="0" smtClean="0">
                <a:latin typeface="Arial" charset="0"/>
              </a:rPr>
              <a:t> </a:t>
            </a:r>
            <a:r>
              <a:rPr lang="sv-SE" sz="1600" dirty="0" err="1" smtClean="0">
                <a:latin typeface="Arial" charset="0"/>
              </a:rPr>
              <a:t>resilience</a:t>
            </a:r>
            <a:r>
              <a:rPr lang="sv-SE" sz="1600" dirty="0" smtClean="0">
                <a:latin typeface="Arial" charset="0"/>
              </a:rPr>
              <a:t> </a:t>
            </a:r>
            <a:r>
              <a:rPr lang="sv-SE" sz="1600" dirty="0" err="1" smtClean="0">
                <a:latin typeface="Arial" charset="0"/>
              </a:rPr>
              <a:t>ecosystem</a:t>
            </a:r>
            <a:r>
              <a:rPr lang="sv-SE" sz="1600" dirty="0" smtClean="0">
                <a:latin typeface="Arial" charset="0"/>
              </a:rPr>
              <a:t> </a:t>
            </a:r>
            <a:r>
              <a:rPr lang="sv-SE" sz="1600" dirty="0" err="1" smtClean="0">
                <a:latin typeface="Arial" charset="0"/>
              </a:rPr>
              <a:t>protection</a:t>
            </a:r>
            <a:r>
              <a:rPr lang="sv-SE" sz="1600" dirty="0" smtClean="0">
                <a:latin typeface="Arial" charset="0"/>
              </a:rPr>
              <a:t>)</a:t>
            </a:r>
            <a:endParaRPr lang="sv-SE" sz="1600" dirty="0">
              <a:latin typeface="Arial" charset="0"/>
            </a:endParaRPr>
          </a:p>
          <a:p>
            <a:pPr eaLnBrk="1" hangingPunct="1">
              <a:lnSpc>
                <a:spcPct val="80000"/>
              </a:lnSpc>
              <a:buFontTx/>
              <a:buNone/>
              <a:defRPr/>
            </a:pPr>
            <a:endParaRPr lang="sv-SE" sz="2000" dirty="0">
              <a:latin typeface="Arial" charset="0"/>
            </a:endParaRPr>
          </a:p>
          <a:p>
            <a:pPr>
              <a:lnSpc>
                <a:spcPct val="80000"/>
              </a:lnSpc>
              <a:spcBef>
                <a:spcPct val="50000"/>
              </a:spcBef>
              <a:buClr>
                <a:srgbClr val="FF0000"/>
              </a:buClr>
              <a:buFont typeface="Wingdings" charset="0"/>
              <a:buChar char="§"/>
              <a:defRPr/>
            </a:pPr>
            <a:endParaRPr lang="sv-SE" sz="1600" i="1" dirty="0">
              <a:latin typeface="Arial" charset="0"/>
            </a:endParaRPr>
          </a:p>
        </p:txBody>
      </p:sp>
      <p:sp>
        <p:nvSpPr>
          <p:cNvPr id="7172" name="Rectangle 4"/>
          <p:cNvSpPr>
            <a:spLocks noChangeArrowheads="1"/>
          </p:cNvSpPr>
          <p:nvPr/>
        </p:nvSpPr>
        <p:spPr bwMode="auto">
          <a:xfrm>
            <a:off x="457200" y="2518173"/>
            <a:ext cx="8229600" cy="21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80000"/>
              </a:lnSpc>
              <a:spcBef>
                <a:spcPct val="20000"/>
              </a:spcBef>
              <a:spcAft>
                <a:spcPct val="20000"/>
              </a:spcAft>
              <a:buClr>
                <a:srgbClr val="FF0000"/>
              </a:buClr>
              <a:buFont typeface="Wingdings" charset="0"/>
              <a:buNone/>
              <a:defRPr/>
            </a:pPr>
            <a:endParaRPr lang="en-US" sz="2200">
              <a:solidFill>
                <a:srgbClr val="1C1D58"/>
              </a:solidFill>
              <a:latin typeface="Arial" charset="0"/>
            </a:endParaRPr>
          </a:p>
        </p:txBody>
      </p:sp>
    </p:spTree>
    <p:extLst>
      <p:ext uri="{BB962C8B-B14F-4D97-AF65-F5344CB8AC3E}">
        <p14:creationId xmlns:p14="http://schemas.microsoft.com/office/powerpoint/2010/main" val="2670723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68314" y="681038"/>
            <a:ext cx="86756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50000"/>
              </a:spcBef>
              <a:spcAft>
                <a:spcPct val="0"/>
              </a:spcAft>
              <a:defRPr sz="2400">
                <a:solidFill>
                  <a:schemeClr val="tx1"/>
                </a:solidFill>
                <a:latin typeface="Times" charset="0"/>
                <a:ea typeface="ＭＳ Ｐゴシック" charset="0"/>
              </a:defRPr>
            </a:lvl6pPr>
            <a:lvl7pPr marL="2971800" indent="-228600" eaLnBrk="0" fontAlgn="base" hangingPunct="0">
              <a:spcBef>
                <a:spcPct val="50000"/>
              </a:spcBef>
              <a:spcAft>
                <a:spcPct val="0"/>
              </a:spcAft>
              <a:defRPr sz="2400">
                <a:solidFill>
                  <a:schemeClr val="tx1"/>
                </a:solidFill>
                <a:latin typeface="Times" charset="0"/>
                <a:ea typeface="ＭＳ Ｐゴシック" charset="0"/>
              </a:defRPr>
            </a:lvl7pPr>
            <a:lvl8pPr marL="3429000" indent="-228600" eaLnBrk="0" fontAlgn="base" hangingPunct="0">
              <a:spcBef>
                <a:spcPct val="50000"/>
              </a:spcBef>
              <a:spcAft>
                <a:spcPct val="0"/>
              </a:spcAft>
              <a:defRPr sz="2400">
                <a:solidFill>
                  <a:schemeClr val="tx1"/>
                </a:solidFill>
                <a:latin typeface="Times" charset="0"/>
                <a:ea typeface="ＭＳ Ｐゴシック" charset="0"/>
              </a:defRPr>
            </a:lvl8pPr>
            <a:lvl9pPr marL="3886200" indent="-228600" eaLnBrk="0" fontAlgn="base" hangingPunct="0">
              <a:spcBef>
                <a:spcPct val="50000"/>
              </a:spcBef>
              <a:spcAft>
                <a:spcPct val="0"/>
              </a:spcAft>
              <a:defRPr sz="2400">
                <a:solidFill>
                  <a:schemeClr val="tx1"/>
                </a:solidFill>
                <a:latin typeface="Times" charset="0"/>
                <a:ea typeface="ＭＳ Ｐゴシック" charset="0"/>
              </a:defRPr>
            </a:lvl9pPr>
          </a:lstStyle>
          <a:p>
            <a:pPr>
              <a:buClr>
                <a:srgbClr val="FF0000"/>
              </a:buClr>
              <a:buFont typeface="Wingdings" charset="0"/>
              <a:buNone/>
              <a:defRPr/>
            </a:pPr>
            <a:r>
              <a:rPr lang="sv-SE" sz="3600" dirty="0" err="1" smtClean="0">
                <a:solidFill>
                  <a:srgbClr val="FFFFFF"/>
                </a:solidFill>
                <a:latin typeface="Arial Black" charset="0"/>
              </a:rPr>
              <a:t>Sustainability</a:t>
            </a:r>
            <a:r>
              <a:rPr lang="sv-SE" sz="3600" dirty="0" smtClean="0">
                <a:solidFill>
                  <a:srgbClr val="FFFFFF"/>
                </a:solidFill>
                <a:latin typeface="Arial Black" charset="0"/>
              </a:rPr>
              <a:t> – </a:t>
            </a:r>
            <a:r>
              <a:rPr lang="sv-SE" sz="3600" dirty="0" err="1" smtClean="0">
                <a:solidFill>
                  <a:srgbClr val="FFFFFF"/>
                </a:solidFill>
                <a:latin typeface="Arial Black" charset="0"/>
              </a:rPr>
              <a:t>who</a:t>
            </a:r>
            <a:r>
              <a:rPr lang="sv-SE" sz="3600" dirty="0" smtClean="0">
                <a:solidFill>
                  <a:srgbClr val="FFFFFF"/>
                </a:solidFill>
                <a:latin typeface="Arial Black" charset="0"/>
              </a:rPr>
              <a:t> for?</a:t>
            </a:r>
          </a:p>
        </p:txBody>
      </p:sp>
      <p:sp>
        <p:nvSpPr>
          <p:cNvPr id="174083" name="Rectangle 3"/>
          <p:cNvSpPr>
            <a:spLocks noGrp="1" noChangeArrowheads="1"/>
          </p:cNvSpPr>
          <p:nvPr>
            <p:ph type="body" idx="1"/>
          </p:nvPr>
        </p:nvSpPr>
        <p:spPr bwMode="auto">
          <a:xfrm>
            <a:off x="468313" y="3381375"/>
            <a:ext cx="8229600" cy="118824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spcBef>
                <a:spcPct val="50000"/>
              </a:spcBef>
              <a:buClr>
                <a:srgbClr val="FF0000"/>
              </a:buClr>
              <a:buFont typeface="Wingdings" charset="0"/>
              <a:buChar char="§"/>
              <a:defRPr/>
            </a:pPr>
            <a:r>
              <a:rPr lang="sv-SE" sz="1600" dirty="0" smtClean="0">
                <a:solidFill>
                  <a:srgbClr val="FFFFFF"/>
                </a:solidFill>
                <a:latin typeface="Arial" charset="0"/>
              </a:rPr>
              <a:t>Three dimensions </a:t>
            </a:r>
            <a:r>
              <a:rPr lang="sv-SE" sz="1600" dirty="0" err="1" smtClean="0">
                <a:solidFill>
                  <a:srgbClr val="FFFFFF"/>
                </a:solidFill>
                <a:latin typeface="Arial" charset="0"/>
              </a:rPr>
              <a:t>of</a:t>
            </a:r>
            <a:r>
              <a:rPr lang="sv-SE" sz="1600" dirty="0" smtClean="0">
                <a:solidFill>
                  <a:srgbClr val="FFFFFF"/>
                </a:solidFill>
                <a:latin typeface="Arial" charset="0"/>
              </a:rPr>
              <a:t> SD = </a:t>
            </a:r>
            <a:r>
              <a:rPr lang="sv-SE" sz="1600" dirty="0" err="1" smtClean="0">
                <a:solidFill>
                  <a:srgbClr val="FFFFFF"/>
                </a:solidFill>
                <a:latin typeface="Arial" charset="0"/>
              </a:rPr>
              <a:t>goal</a:t>
            </a:r>
            <a:r>
              <a:rPr lang="sv-SE" sz="1600" dirty="0" smtClean="0">
                <a:solidFill>
                  <a:srgbClr val="FFFFFF"/>
                </a:solidFill>
                <a:latin typeface="Arial" charset="0"/>
              </a:rPr>
              <a:t> </a:t>
            </a:r>
            <a:r>
              <a:rPr lang="sv-SE" sz="1600" dirty="0" err="1" smtClean="0">
                <a:solidFill>
                  <a:srgbClr val="FFFFFF"/>
                </a:solidFill>
                <a:latin typeface="Arial" charset="0"/>
              </a:rPr>
              <a:t>conflicts</a:t>
            </a:r>
            <a:endParaRPr lang="sv-SE" sz="1600" dirty="0">
              <a:solidFill>
                <a:srgbClr val="FFFFFF"/>
              </a:solidFill>
              <a:latin typeface="Arial" charset="0"/>
            </a:endParaRPr>
          </a:p>
          <a:p>
            <a:pPr>
              <a:spcBef>
                <a:spcPct val="50000"/>
              </a:spcBef>
              <a:buClr>
                <a:srgbClr val="FF0000"/>
              </a:buClr>
              <a:buFont typeface="Wingdings" charset="0"/>
              <a:buChar char="§"/>
              <a:defRPr/>
            </a:pPr>
            <a:r>
              <a:rPr lang="sv-SE" sz="1600" dirty="0" err="1">
                <a:solidFill>
                  <a:srgbClr val="FFFFFF"/>
                </a:solidFill>
                <a:latin typeface="Arial" charset="0"/>
              </a:rPr>
              <a:t>Antropocentrism</a:t>
            </a:r>
            <a:r>
              <a:rPr lang="sv-SE" sz="1600" dirty="0">
                <a:solidFill>
                  <a:srgbClr val="FFFFFF"/>
                </a:solidFill>
                <a:latin typeface="Arial" charset="0"/>
              </a:rPr>
              <a:t>: </a:t>
            </a:r>
            <a:r>
              <a:rPr lang="sv-SE" sz="1600" dirty="0" smtClean="0">
                <a:solidFill>
                  <a:srgbClr val="FFFFFF"/>
                </a:solidFill>
                <a:latin typeface="Arial" charset="0"/>
              </a:rPr>
              <a:t>human </a:t>
            </a:r>
            <a:r>
              <a:rPr lang="sv-SE" sz="1600" dirty="0" err="1" smtClean="0">
                <a:solidFill>
                  <a:srgbClr val="FFFFFF"/>
                </a:solidFill>
                <a:latin typeface="Arial" charset="0"/>
              </a:rPr>
              <a:t>needs</a:t>
            </a:r>
            <a:r>
              <a:rPr lang="sv-SE" sz="1600" dirty="0" smtClean="0">
                <a:solidFill>
                  <a:srgbClr val="FFFFFF"/>
                </a:solidFill>
                <a:latin typeface="Arial" charset="0"/>
              </a:rPr>
              <a:t> </a:t>
            </a:r>
            <a:r>
              <a:rPr lang="sv-SE" sz="1600" dirty="0" err="1" smtClean="0">
                <a:solidFill>
                  <a:srgbClr val="FFFFFF"/>
                </a:solidFill>
                <a:latin typeface="Arial" charset="0"/>
              </a:rPr>
              <a:t>most</a:t>
            </a:r>
            <a:r>
              <a:rPr lang="sv-SE" sz="1600" dirty="0" smtClean="0">
                <a:solidFill>
                  <a:srgbClr val="FFFFFF"/>
                </a:solidFill>
                <a:latin typeface="Arial" charset="0"/>
              </a:rPr>
              <a:t> </a:t>
            </a:r>
            <a:r>
              <a:rPr lang="sv-SE" sz="1600" dirty="0" err="1" smtClean="0">
                <a:solidFill>
                  <a:srgbClr val="FFFFFF"/>
                </a:solidFill>
                <a:latin typeface="Arial" charset="0"/>
              </a:rPr>
              <a:t>important</a:t>
            </a:r>
            <a:endParaRPr lang="sv-SE" sz="1600" dirty="0">
              <a:solidFill>
                <a:srgbClr val="FFFFFF"/>
              </a:solidFill>
              <a:latin typeface="Arial" charset="0"/>
            </a:endParaRPr>
          </a:p>
          <a:p>
            <a:pPr>
              <a:spcBef>
                <a:spcPct val="50000"/>
              </a:spcBef>
              <a:buClr>
                <a:srgbClr val="FF0000"/>
              </a:buClr>
              <a:buFont typeface="Wingdings" charset="0"/>
              <a:buChar char="§"/>
              <a:defRPr/>
            </a:pPr>
            <a:r>
              <a:rPr lang="sv-SE" sz="1600" dirty="0" err="1" smtClean="0">
                <a:solidFill>
                  <a:srgbClr val="FFFFFF"/>
                </a:solidFill>
                <a:latin typeface="Arial" charset="0"/>
              </a:rPr>
              <a:t>Ecocentrism</a:t>
            </a:r>
            <a:r>
              <a:rPr lang="sv-SE" sz="1600" dirty="0">
                <a:solidFill>
                  <a:srgbClr val="FFFFFF"/>
                </a:solidFill>
                <a:latin typeface="Arial" charset="0"/>
              </a:rPr>
              <a:t>: </a:t>
            </a:r>
            <a:r>
              <a:rPr lang="sv-SE" sz="1600" dirty="0" err="1" smtClean="0">
                <a:solidFill>
                  <a:srgbClr val="FFFFFF"/>
                </a:solidFill>
                <a:latin typeface="Arial" charset="0"/>
              </a:rPr>
              <a:t>intrensic</a:t>
            </a:r>
            <a:r>
              <a:rPr lang="sv-SE" sz="1600" dirty="0" smtClean="0">
                <a:solidFill>
                  <a:srgbClr val="FFFFFF"/>
                </a:solidFill>
                <a:latin typeface="Arial" charset="0"/>
              </a:rPr>
              <a:t> </a:t>
            </a:r>
            <a:r>
              <a:rPr lang="sv-SE" sz="1600" dirty="0" err="1" smtClean="0">
                <a:solidFill>
                  <a:srgbClr val="FFFFFF"/>
                </a:solidFill>
                <a:latin typeface="Arial" charset="0"/>
              </a:rPr>
              <a:t>value</a:t>
            </a:r>
            <a:r>
              <a:rPr lang="sv-SE" sz="1600" dirty="0" smtClean="0">
                <a:solidFill>
                  <a:srgbClr val="FFFFFF"/>
                </a:solidFill>
                <a:latin typeface="Arial" charset="0"/>
              </a:rPr>
              <a:t> </a:t>
            </a:r>
            <a:r>
              <a:rPr lang="sv-SE" sz="1600" dirty="0" err="1" smtClean="0">
                <a:solidFill>
                  <a:srgbClr val="FFFFFF"/>
                </a:solidFill>
                <a:latin typeface="Arial" charset="0"/>
              </a:rPr>
              <a:t>of</a:t>
            </a:r>
            <a:r>
              <a:rPr lang="sv-SE" sz="1600" dirty="0" smtClean="0">
                <a:solidFill>
                  <a:srgbClr val="FFFFFF"/>
                </a:solidFill>
                <a:latin typeface="Arial" charset="0"/>
              </a:rPr>
              <a:t> </a:t>
            </a:r>
            <a:r>
              <a:rPr lang="sv-SE" sz="1600" dirty="0" err="1" smtClean="0">
                <a:solidFill>
                  <a:srgbClr val="FFFFFF"/>
                </a:solidFill>
                <a:latin typeface="Arial" charset="0"/>
              </a:rPr>
              <a:t>nature</a:t>
            </a:r>
            <a:endParaRPr lang="sv-SE" sz="1600" dirty="0" smtClean="0">
              <a:solidFill>
                <a:srgbClr val="FFFFFF"/>
              </a:solidFill>
              <a:latin typeface="Arial" charset="0"/>
            </a:endParaRPr>
          </a:p>
          <a:p>
            <a:pPr>
              <a:spcBef>
                <a:spcPct val="50000"/>
              </a:spcBef>
              <a:buClr>
                <a:srgbClr val="FF0000"/>
              </a:buClr>
              <a:buFont typeface="Wingdings" charset="0"/>
              <a:buChar char="§"/>
              <a:defRPr/>
            </a:pPr>
            <a:r>
              <a:rPr lang="sv-SE" sz="1600" dirty="0" err="1" smtClean="0">
                <a:solidFill>
                  <a:srgbClr val="FFFFFF"/>
                </a:solidFill>
                <a:latin typeface="Arial" charset="0"/>
              </a:rPr>
              <a:t>Environmental</a:t>
            </a:r>
            <a:r>
              <a:rPr lang="sv-SE" sz="1600" dirty="0" smtClean="0">
                <a:solidFill>
                  <a:srgbClr val="FFFFFF"/>
                </a:solidFill>
                <a:latin typeface="Arial" charset="0"/>
              </a:rPr>
              <a:t> policy integration (EU </a:t>
            </a:r>
            <a:r>
              <a:rPr lang="sv-SE" sz="1600" dirty="0" err="1" smtClean="0">
                <a:solidFill>
                  <a:srgbClr val="FFFFFF"/>
                </a:solidFill>
                <a:latin typeface="Arial" charset="0"/>
              </a:rPr>
              <a:t>Treties</a:t>
            </a:r>
            <a:r>
              <a:rPr lang="sv-SE" sz="1600" dirty="0" smtClean="0">
                <a:solidFill>
                  <a:srgbClr val="FFFFFF"/>
                </a:solidFill>
                <a:latin typeface="Arial" charset="0"/>
              </a:rPr>
              <a:t>)</a:t>
            </a:r>
            <a:endParaRPr lang="sv-SE" sz="1600" dirty="0" smtClean="0">
              <a:solidFill>
                <a:srgbClr val="FFFFFF"/>
              </a:solidFill>
              <a:latin typeface="Arial" charset="0"/>
            </a:endParaRPr>
          </a:p>
        </p:txBody>
      </p:sp>
      <p:sp>
        <p:nvSpPr>
          <p:cNvPr id="12292" name="Rectangle 4"/>
          <p:cNvSpPr>
            <a:spLocks noChangeArrowheads="1"/>
          </p:cNvSpPr>
          <p:nvPr/>
        </p:nvSpPr>
        <p:spPr bwMode="auto">
          <a:xfrm>
            <a:off x="457200" y="2518173"/>
            <a:ext cx="8229600" cy="21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80000"/>
              </a:lnSpc>
              <a:spcBef>
                <a:spcPct val="20000"/>
              </a:spcBef>
              <a:spcAft>
                <a:spcPct val="20000"/>
              </a:spcAft>
              <a:buClr>
                <a:srgbClr val="FF0000"/>
              </a:buClr>
              <a:buFont typeface="Wingdings" charset="0"/>
              <a:buNone/>
              <a:defRPr/>
            </a:pPr>
            <a:endParaRPr lang="en-US" sz="2200">
              <a:solidFill>
                <a:srgbClr val="1C1D58"/>
              </a:solidFill>
              <a:latin typeface="Arial" charset="0"/>
            </a:endParaRPr>
          </a:p>
        </p:txBody>
      </p:sp>
      <p:pic>
        <p:nvPicPr>
          <p:cNvPr id="35844" name="Picture 5" descr="MCj043616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91853"/>
            <a:ext cx="18415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MCj042592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329929"/>
            <a:ext cx="17653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MCj0424132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1383506"/>
            <a:ext cx="17399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551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11710"/>
            <a:ext cx="8229600" cy="720080"/>
          </a:xfrm>
        </p:spPr>
        <p:txBody>
          <a:bodyPr/>
          <a:lstStyle/>
          <a:p>
            <a:r>
              <a:rPr lang="sv-SE" dirty="0" smtClean="0"/>
              <a:t>Miljöintegrering, och uppblossande konflikter, i bioenergipolitiken</a:t>
            </a:r>
            <a:endParaRPr lang="sv-SE" dirty="0"/>
          </a:p>
        </p:txBody>
      </p:sp>
    </p:spTree>
    <p:extLst>
      <p:ext uri="{BB962C8B-B14F-4D97-AF65-F5344CB8AC3E}">
        <p14:creationId xmlns:p14="http://schemas.microsoft.com/office/powerpoint/2010/main" val="111290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2-4086 LTU powerpointmall">
  <a:themeElements>
    <a:clrScheme name="LTU colours">
      <a:dk1>
        <a:sysClr val="windowText" lastClr="000000"/>
      </a:dk1>
      <a:lt1>
        <a:sysClr val="window" lastClr="FFFFFF"/>
      </a:lt1>
      <a:dk2>
        <a:srgbClr val="1F497D"/>
      </a:dk2>
      <a:lt2>
        <a:srgbClr val="EEECE1"/>
      </a:lt2>
      <a:accent1>
        <a:srgbClr val="96ACCD"/>
      </a:accent1>
      <a:accent2>
        <a:srgbClr val="4F81BD"/>
      </a:accent2>
      <a:accent3>
        <a:srgbClr val="BA001C"/>
      </a:accent3>
      <a:accent4>
        <a:srgbClr val="061731"/>
      </a:accent4>
      <a:accent5>
        <a:srgbClr val="3576D0"/>
      </a:accent5>
      <a:accent6>
        <a:srgbClr val="99CCFF"/>
      </a:accent6>
      <a:hlink>
        <a:srgbClr val="394764"/>
      </a:hlink>
      <a:folHlink>
        <a:srgbClr val="394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LTU-16x9-swe</Template>
  <TotalTime>4605</TotalTime>
  <Words>2211</Words>
  <Application>Microsoft Macintosh PowerPoint</Application>
  <PresentationFormat>On-screen Show (16:9)</PresentationFormat>
  <Paragraphs>202</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12-4086 LTU powerpointmall</vt:lpstr>
      <vt:lpstr>Microsoft Word Document</vt:lpstr>
      <vt:lpstr>styrmedel för energi- och klimatmål</vt:lpstr>
      <vt:lpstr>Idag</vt:lpstr>
      <vt:lpstr>Varför är miljö, klimat och energi  intressant för en statsvetare?</vt:lpstr>
      <vt:lpstr>En vanlig fråga från natur- och t-sidan:</vt:lpstr>
      <vt:lpstr>Environmental problems – travel across borders</vt:lpstr>
      <vt:lpstr>PowerPoint Presentation</vt:lpstr>
      <vt:lpstr>PowerPoint Presentation</vt:lpstr>
      <vt:lpstr>PowerPoint Presentation</vt:lpstr>
      <vt:lpstr>Miljöintegrering, och uppblossande konflikter, i bioenergipolitiken</vt:lpstr>
      <vt:lpstr>PowerPoint Presentation</vt:lpstr>
      <vt:lpstr>Bioenergy expansion – a multi-level and multi-sector process</vt:lpstr>
      <vt:lpstr>Miljöintegrering i bioenergipolitiken</vt:lpstr>
      <vt:lpstr>Emerging conflicts: the global setting</vt:lpstr>
      <vt:lpstr>Conflicting views:</vt:lpstr>
      <vt:lpstr>PowerPoint Presentation</vt:lpstr>
      <vt:lpstr>Summary: policy conflicts/synergies</vt:lpstr>
      <vt:lpstr>Prospects to overcome conflicts:</vt:lpstr>
      <vt:lpstr>Resurseffektiva energisamarbeten: vad driver dem?</vt:lpstr>
      <vt:lpstr>  The sub-national level holds the key to the realisation of sustainability ambitions – this is where the real trade-offs are made and where biomass is produced!   </vt:lpstr>
      <vt:lpstr>PowerPoint Presentation</vt:lpstr>
      <vt:lpstr>Resource efficient cities: Lessons for national and local actors</vt:lpstr>
      <vt:lpstr>Handling bioeconomy policy conflicts – a summary:</vt:lpstr>
      <vt:lpstr>Klimatlagen: vårt projekt och en första resultatredovisning  </vt:lpstr>
      <vt:lpstr>Klimatlagar som ett verktyg för miljöpolicyintegrering – en komparativ studie</vt:lpstr>
      <vt:lpstr>Främjar klimatlagar klimatåtgärder?</vt:lpstr>
      <vt:lpstr>PowerPoint Presentation</vt:lpstr>
      <vt:lpstr>PowerPoint Presentation</vt:lpstr>
      <vt:lpstr>PowerPoint Presentation</vt:lpstr>
      <vt:lpstr>Läs mer:</vt:lpstr>
      <vt:lpstr>PowerPoint Presentation</vt:lpstr>
    </vt:vector>
  </TitlesOfParts>
  <Company>Luleå tekniska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Christer Petersson</dc:creator>
  <cp:lastModifiedBy>Charlotta Söderberg</cp:lastModifiedBy>
  <cp:revision>104</cp:revision>
  <cp:lastPrinted>2020-06-05T13:26:47Z</cp:lastPrinted>
  <dcterms:created xsi:type="dcterms:W3CDTF">2019-12-02T12:29:28Z</dcterms:created>
  <dcterms:modified xsi:type="dcterms:W3CDTF">2020-06-08T08:46:41Z</dcterms:modified>
</cp:coreProperties>
</file>